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4" r:id="rId1"/>
  </p:sldMasterIdLst>
  <p:notesMasterIdLst>
    <p:notesMasterId r:id="rId41"/>
  </p:notesMasterIdLst>
  <p:handoutMasterIdLst>
    <p:handoutMasterId r:id="rId42"/>
  </p:handoutMasterIdLst>
  <p:sldIdLst>
    <p:sldId id="330" r:id="rId2"/>
    <p:sldId id="256" r:id="rId3"/>
    <p:sldId id="309" r:id="rId4"/>
    <p:sldId id="325" r:id="rId5"/>
    <p:sldId id="332" r:id="rId6"/>
    <p:sldId id="333" r:id="rId7"/>
    <p:sldId id="335" r:id="rId8"/>
    <p:sldId id="373" r:id="rId9"/>
    <p:sldId id="334" r:id="rId10"/>
    <p:sldId id="336" r:id="rId11"/>
    <p:sldId id="338" r:id="rId12"/>
    <p:sldId id="372" r:id="rId13"/>
    <p:sldId id="340" r:id="rId14"/>
    <p:sldId id="341" r:id="rId15"/>
    <p:sldId id="366" r:id="rId16"/>
    <p:sldId id="367" r:id="rId17"/>
    <p:sldId id="368" r:id="rId18"/>
    <p:sldId id="337" r:id="rId19"/>
    <p:sldId id="369" r:id="rId20"/>
    <p:sldId id="370" r:id="rId21"/>
    <p:sldId id="371" r:id="rId22"/>
    <p:sldId id="345" r:id="rId23"/>
    <p:sldId id="342" r:id="rId24"/>
    <p:sldId id="343" r:id="rId25"/>
    <p:sldId id="344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60" r:id="rId39"/>
    <p:sldId id="306" r:id="rId40"/>
  </p:sldIdLst>
  <p:sldSz cx="12198350" cy="685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F0BD028-58BD-4AB9-ABED-64C40163F04F}">
          <p14:sldIdLst>
            <p14:sldId id="330"/>
            <p14:sldId id="256"/>
            <p14:sldId id="309"/>
            <p14:sldId id="325"/>
            <p14:sldId id="332"/>
            <p14:sldId id="333"/>
            <p14:sldId id="335"/>
            <p14:sldId id="373"/>
            <p14:sldId id="334"/>
            <p14:sldId id="336"/>
            <p14:sldId id="338"/>
            <p14:sldId id="372"/>
            <p14:sldId id="340"/>
            <p14:sldId id="341"/>
            <p14:sldId id="366"/>
            <p14:sldId id="367"/>
            <p14:sldId id="368"/>
            <p14:sldId id="337"/>
            <p14:sldId id="369"/>
            <p14:sldId id="370"/>
            <p14:sldId id="371"/>
            <p14:sldId id="345"/>
            <p14:sldId id="342"/>
            <p14:sldId id="343"/>
            <p14:sldId id="344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60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  <a:srgbClr val="FFC000"/>
    <a:srgbClr val="CC0066"/>
    <a:srgbClr val="FF0066"/>
    <a:srgbClr val="B01077"/>
    <a:srgbClr val="FFC400"/>
    <a:srgbClr val="005DA2"/>
    <a:srgbClr val="FFD347"/>
    <a:srgbClr val="FFC91D"/>
    <a:srgbClr val="007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97" autoAdjust="0"/>
    <p:restoredTop sz="94660"/>
  </p:normalViewPr>
  <p:slideViewPr>
    <p:cSldViewPr>
      <p:cViewPr varScale="1">
        <p:scale>
          <a:sx n="73" d="100"/>
          <a:sy n="73" d="100"/>
        </p:scale>
        <p:origin x="534" y="66"/>
      </p:cViewPr>
      <p:guideLst>
        <p:guide orient="horz" pos="2160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238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2AE03-6EE8-41FD-8A37-86C6BC5E264F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1FD59-C920-460C-B1C9-0346C5942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025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8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94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90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927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87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47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870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118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233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098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476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170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21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493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991" y="946132"/>
            <a:ext cx="8641571" cy="2619160"/>
          </a:xfrm>
        </p:spPr>
        <p:txBody>
          <a:bodyPr bIns="0" anchor="b">
            <a:normAutofit/>
          </a:bodyPr>
          <a:lstStyle>
            <a:lvl1pPr algn="l">
              <a:defRPr sz="660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992" y="3565293"/>
            <a:ext cx="8641570" cy="1071343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91" indent="0" algn="ctr">
              <a:buNone/>
              <a:defRPr sz="1800"/>
            </a:lvl2pPr>
            <a:lvl3pPr marL="914583" indent="0" algn="ctr">
              <a:buNone/>
              <a:defRPr sz="1800"/>
            </a:lvl3pPr>
            <a:lvl4pPr marL="1371874" indent="0" algn="ctr">
              <a:buNone/>
              <a:defRPr sz="1600"/>
            </a:lvl4pPr>
            <a:lvl5pPr marL="1829166" indent="0" algn="ctr">
              <a:buNone/>
              <a:defRPr sz="1600"/>
            </a:lvl5pPr>
            <a:lvl6pPr marL="2286457" indent="0" algn="ctr">
              <a:buNone/>
              <a:defRPr sz="1600"/>
            </a:lvl6pPr>
            <a:lvl7pPr marL="2743749" indent="0" algn="ctr">
              <a:buNone/>
              <a:defRPr sz="1600"/>
            </a:lvl7pPr>
            <a:lvl8pPr marL="3201040" indent="0" algn="ctr">
              <a:buNone/>
              <a:defRPr sz="1600"/>
            </a:lvl8pPr>
            <a:lvl9pPr marL="3658332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711" y="329384"/>
            <a:ext cx="5946764" cy="30927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9562" y="134961"/>
            <a:ext cx="811441" cy="50369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6046" y="643613"/>
            <a:ext cx="9615349" cy="155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0057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9192-60C8-49F5-94DF-1E29C3FCC85C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6046" y="643613"/>
            <a:ext cx="9615349" cy="155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5197362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9461" y="799159"/>
            <a:ext cx="1616584" cy="4660968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858" y="799159"/>
            <a:ext cx="7832908" cy="466096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7455" y="3047599"/>
            <a:ext cx="4664520" cy="155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949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197256"/>
      </p:ext>
    </p:extLst>
  </p:cSld>
  <p:clrMapOvr>
    <a:masterClrMapping/>
  </p:clrMapOvr>
  <p:transition spd="slow" advTm="0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427767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835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11468"/>
      </p:ext>
    </p:extLst>
  </p:cSld>
  <p:clrMapOvr>
    <a:masterClrMapping/>
  </p:clrMapOvr>
  <p:transition spd="slow" advTm="0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 userDrawn="1"/>
        </p:nvSpPr>
        <p:spPr>
          <a:xfrm>
            <a:off x="76808" y="117426"/>
            <a:ext cx="1701887" cy="677151"/>
          </a:xfrm>
          <a:prstGeom prst="rect">
            <a:avLst/>
          </a:prstGeom>
          <a:noFill/>
        </p:spPr>
        <p:txBody>
          <a:bodyPr wrap="square" lIns="121963" tIns="60981" rIns="121963" bIns="60981" rtlCol="0">
            <a:spAutoFit/>
          </a:bodyPr>
          <a:lstStyle/>
          <a:p>
            <a:r>
              <a:rPr lang="en-US" altLang="zh-CN" sz="3600" b="1" spc="-150" dirty="0">
                <a:solidFill>
                  <a:schemeClr val="accent1"/>
                </a:solidFill>
                <a:effectLst/>
                <a:latin typeface="Arial Black" panose="020B0A04020102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3600" b="1" spc="-150" dirty="0">
              <a:solidFill>
                <a:schemeClr val="accent1"/>
              </a:solidFill>
              <a:effectLst/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562671" y="693490"/>
            <a:ext cx="10635679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047712"/>
      </p:ext>
    </p:extLst>
  </p:cSld>
  <p:clrMapOvr>
    <a:masterClrMapping/>
  </p:clrMapOvr>
  <p:transition spd="slow" advTm="0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" y="1"/>
            <a:ext cx="12197198" cy="685958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509A250-FF31-4206-8172-F9D3106AACB1}" type="datetimeFigureOut">
              <a:rPr lang="en-US" smtClean="0"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6046" y="643613"/>
            <a:ext cx="9615349" cy="155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197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755" y="1756536"/>
            <a:ext cx="8623549" cy="2050540"/>
          </a:xfrm>
        </p:spPr>
        <p:txBody>
          <a:bodyPr anchor="b">
            <a:normAutofit/>
          </a:bodyPr>
          <a:lstStyle>
            <a:lvl1pPr algn="l">
              <a:defRPr sz="360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754" y="3807077"/>
            <a:ext cx="8623549" cy="1013164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9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58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91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4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7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6046" y="643613"/>
            <a:ext cx="9615349" cy="155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53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642" y="958259"/>
            <a:ext cx="9610638" cy="10595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754" y="2166122"/>
            <a:ext cx="4647571" cy="329461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8781" y="2172272"/>
            <a:ext cx="4647571" cy="328785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9192-60C8-49F5-94DF-1E29C3FCC85C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6046" y="643613"/>
            <a:ext cx="9615349" cy="155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9983715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755" y="953557"/>
            <a:ext cx="9612665" cy="105656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754" y="2170230"/>
            <a:ext cx="4647571" cy="802129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1" b="0" cap="none" baseline="0">
                <a:solidFill>
                  <a:schemeClr val="accent1"/>
                </a:solidFill>
              </a:defRPr>
            </a:lvl1pPr>
            <a:lvl2pPr marL="457291" indent="0">
              <a:buNone/>
              <a:defRPr sz="2000" b="1"/>
            </a:lvl2pPr>
            <a:lvl3pPr marL="914583" indent="0">
              <a:buNone/>
              <a:defRPr sz="1800" b="1"/>
            </a:lvl3pPr>
            <a:lvl4pPr marL="1371874" indent="0">
              <a:buNone/>
              <a:defRPr sz="1600" b="1"/>
            </a:lvl4pPr>
            <a:lvl5pPr marL="1829166" indent="0">
              <a:buNone/>
              <a:defRPr sz="1600" b="1"/>
            </a:lvl5pPr>
            <a:lvl6pPr marL="2286457" indent="0">
              <a:buNone/>
              <a:defRPr sz="1600" b="1"/>
            </a:lvl6pPr>
            <a:lvl7pPr marL="2743749" indent="0">
              <a:buNone/>
              <a:defRPr sz="1600" b="1"/>
            </a:lvl7pPr>
            <a:lvl8pPr marL="3201040" indent="0">
              <a:buNone/>
              <a:defRPr sz="1600" b="1"/>
            </a:lvl8pPr>
            <a:lvl9pPr marL="3658332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754" y="2975137"/>
            <a:ext cx="4647571" cy="249445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7511" y="2173685"/>
            <a:ext cx="4647571" cy="80242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1" b="0" cap="none" baseline="0">
                <a:solidFill>
                  <a:schemeClr val="accent1"/>
                </a:solidFill>
              </a:defRPr>
            </a:lvl1pPr>
            <a:lvl2pPr marL="457291" indent="0">
              <a:buNone/>
              <a:defRPr sz="2000" b="1"/>
            </a:lvl2pPr>
            <a:lvl3pPr marL="914583" indent="0">
              <a:buNone/>
              <a:defRPr sz="1800" b="1"/>
            </a:lvl3pPr>
            <a:lvl4pPr marL="1371874" indent="0">
              <a:buNone/>
              <a:defRPr sz="1600" b="1"/>
            </a:lvl4pPr>
            <a:lvl5pPr marL="1829166" indent="0">
              <a:buNone/>
              <a:defRPr sz="1600" b="1"/>
            </a:lvl5pPr>
            <a:lvl6pPr marL="2286457" indent="0">
              <a:buNone/>
              <a:defRPr sz="1600" b="1"/>
            </a:lvl6pPr>
            <a:lvl7pPr marL="2743749" indent="0">
              <a:buNone/>
              <a:defRPr sz="1600" b="1"/>
            </a:lvl7pPr>
            <a:lvl8pPr marL="3201040" indent="0">
              <a:buNone/>
              <a:defRPr sz="1600" b="1"/>
            </a:lvl8pPr>
            <a:lvl9pPr marL="3658332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7511" y="2972358"/>
            <a:ext cx="4647571" cy="248776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9192-60C8-49F5-94DF-1E29C3FCC85C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6046" y="643613"/>
            <a:ext cx="9615349" cy="155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7743051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9192-60C8-49F5-94DF-1E29C3FCC85C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6046" y="643613"/>
            <a:ext cx="9615349" cy="155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0390540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9192-60C8-49F5-94DF-1E29C3FCC85C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224002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877" y="952798"/>
            <a:ext cx="3276719" cy="2322714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5794" y="952799"/>
            <a:ext cx="6015601" cy="4506264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877" y="3275512"/>
            <a:ext cx="3276719" cy="2179423"/>
          </a:xfrm>
        </p:spPr>
        <p:txBody>
          <a:bodyPr/>
          <a:lstStyle>
            <a:lvl1pPr marL="0" indent="0" algn="l">
              <a:buNone/>
              <a:defRPr sz="1600"/>
            </a:lvl1pPr>
            <a:lvl2pPr marL="457291" indent="0">
              <a:buNone/>
              <a:defRPr sz="1400"/>
            </a:lvl2pPr>
            <a:lvl3pPr marL="914583" indent="0">
              <a:buNone/>
              <a:defRPr sz="1200"/>
            </a:lvl3pPr>
            <a:lvl4pPr marL="1371874" indent="0">
              <a:buNone/>
              <a:defRPr sz="1000"/>
            </a:lvl4pPr>
            <a:lvl5pPr marL="1829166" indent="0">
              <a:buNone/>
              <a:defRPr sz="1000"/>
            </a:lvl5pPr>
            <a:lvl6pPr marL="2286457" indent="0">
              <a:buNone/>
              <a:defRPr sz="1000"/>
            </a:lvl6pPr>
            <a:lvl7pPr marL="2743749" indent="0">
              <a:buNone/>
              <a:defRPr sz="1000"/>
            </a:lvl7pPr>
            <a:lvl8pPr marL="3201040" indent="0">
              <a:buNone/>
              <a:defRPr sz="1000"/>
            </a:lvl8pPr>
            <a:lvl9pPr marL="3658332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9192-60C8-49F5-94DF-1E29C3FCC85C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6046" y="643613"/>
            <a:ext cx="9615349" cy="155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2521649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81282" y="482282"/>
            <a:ext cx="4076655" cy="5150293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712" y="1129774"/>
            <a:ext cx="5857921" cy="1924654"/>
          </a:xfrm>
        </p:spPr>
        <p:txBody>
          <a:bodyPr anchor="b">
            <a:normAutofit/>
          </a:bodyPr>
          <a:lstStyle>
            <a:lvl1pPr>
              <a:defRPr sz="320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621" y="1122803"/>
            <a:ext cx="2792625" cy="386722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1"/>
            </a:lvl1pPr>
            <a:lvl2pPr marL="457291" indent="0">
              <a:buNone/>
              <a:defRPr sz="2801"/>
            </a:lvl2pPr>
            <a:lvl3pPr marL="914583" indent="0">
              <a:buNone/>
              <a:defRPr sz="2400"/>
            </a:lvl3pPr>
            <a:lvl4pPr marL="1371874" indent="0">
              <a:buNone/>
              <a:defRPr sz="2000"/>
            </a:lvl4pPr>
            <a:lvl5pPr marL="1829166" indent="0">
              <a:buNone/>
              <a:defRPr sz="2000"/>
            </a:lvl5pPr>
            <a:lvl6pPr marL="2286457" indent="0">
              <a:buNone/>
              <a:defRPr sz="2000"/>
            </a:lvl6pPr>
            <a:lvl7pPr marL="2743749" indent="0">
              <a:buNone/>
              <a:defRPr sz="2000"/>
            </a:lvl7pPr>
            <a:lvl8pPr marL="3201040" indent="0">
              <a:buNone/>
              <a:defRPr sz="2000"/>
            </a:lvl8pPr>
            <a:lvl9pPr marL="3658332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835" y="3054429"/>
            <a:ext cx="5849531" cy="2096498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91" indent="0">
              <a:buNone/>
              <a:defRPr sz="1400"/>
            </a:lvl2pPr>
            <a:lvl3pPr marL="914583" indent="0">
              <a:buNone/>
              <a:defRPr sz="1200"/>
            </a:lvl3pPr>
            <a:lvl4pPr marL="1371874" indent="0">
              <a:buNone/>
              <a:defRPr sz="1000"/>
            </a:lvl4pPr>
            <a:lvl5pPr marL="1829166" indent="0">
              <a:buNone/>
              <a:defRPr sz="1000"/>
            </a:lvl5pPr>
            <a:lvl6pPr marL="2286457" indent="0">
              <a:buNone/>
              <a:defRPr sz="1000"/>
            </a:lvl6pPr>
            <a:lvl7pPr marL="2743749" indent="0">
              <a:buNone/>
              <a:defRPr sz="1000"/>
            </a:lvl7pPr>
            <a:lvl8pPr marL="3201040" indent="0">
              <a:buNone/>
              <a:defRPr sz="1000"/>
            </a:lvl8pPr>
            <a:lvl9pPr marL="3658332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886" y="5471123"/>
            <a:ext cx="5852652" cy="320197"/>
          </a:xfrm>
        </p:spPr>
        <p:txBody>
          <a:bodyPr/>
          <a:lstStyle>
            <a:lvl1pPr algn="l">
              <a:defRPr/>
            </a:lvl1pPr>
          </a:lstStyle>
          <a:p>
            <a:fld id="{DF659192-60C8-49F5-94DF-1E29C3FCC85C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886" y="318714"/>
            <a:ext cx="4880359" cy="32100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80012" y="137440"/>
            <a:ext cx="811441" cy="503695"/>
          </a:xfrm>
        </p:spPr>
        <p:txBody>
          <a:bodyPr/>
          <a:lstStyle/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6046" y="643613"/>
            <a:ext cx="5882654" cy="155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3933785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0753"/>
            <a:ext cx="12198350" cy="74312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877"/>
            <a:ext cx="12198350" cy="564833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2686"/>
            <a:ext cx="1219835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859" y="953545"/>
            <a:ext cx="9608277" cy="10494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859" y="2172272"/>
            <a:ext cx="9608277" cy="3295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6597" y="330447"/>
            <a:ext cx="2516706" cy="3092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859" y="329384"/>
            <a:ext cx="5941929" cy="3092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23242" y="137440"/>
            <a:ext cx="811441" cy="50369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1">
                <a:solidFill>
                  <a:schemeClr val="accent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924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  <p:sldLayoutId id="2147483987" r:id="rId13"/>
    <p:sldLayoutId id="2147483988" r:id="rId14"/>
    <p:sldLayoutId id="2147483651" r:id="rId15"/>
    <p:sldLayoutId id="2147483652" r:id="rId16"/>
  </p:sldLayoutIdLst>
  <p:transition spd="slow">
    <p:wipe/>
  </p:transition>
  <p:txStyles>
    <p:titleStyle>
      <a:lvl1pPr algn="l" defTabSz="914583" rtl="0" eaLnBrk="1" latinLnBrk="0" hangingPunct="1">
        <a:lnSpc>
          <a:spcPct val="90000"/>
        </a:lnSpc>
        <a:spcBef>
          <a:spcPct val="0"/>
        </a:spcBef>
        <a:buNone/>
        <a:defRPr sz="3201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46" indent="-228646" algn="l" defTabSz="914583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937" indent="-228646" algn="l" defTabSz="914583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229" indent="-228646" algn="l" defTabSz="914583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520" indent="-228646" algn="l" defTabSz="914583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811" indent="-228646" algn="l" defTabSz="914583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5103" indent="-228646" algn="l" defTabSz="914583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2394" indent="-228646" algn="l" defTabSz="914583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686" indent="-228646" algn="l" defTabSz="914583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977" indent="-228646" algn="l" defTabSz="914583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91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83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874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166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457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749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4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332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2"/>
          <p:cNvSpPr txBox="1"/>
          <p:nvPr/>
        </p:nvSpPr>
        <p:spPr>
          <a:xfrm>
            <a:off x="3659014" y="1045402"/>
            <a:ext cx="4880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1"/>
                </a:solidFill>
                <a:cs typeface="+mn-ea"/>
                <a:sym typeface="+mn-lt"/>
              </a:rPr>
              <a:t>2018JAVAEE</a:t>
            </a:r>
            <a:r>
              <a:rPr lang="zh-CN" altLang="en-US" sz="4400" b="1" dirty="0">
                <a:solidFill>
                  <a:schemeClr val="accent1"/>
                </a:solidFill>
                <a:cs typeface="+mn-ea"/>
                <a:sym typeface="+mn-lt"/>
              </a:rPr>
              <a:t>项目</a:t>
            </a:r>
            <a:endParaRPr lang="en-US" altLang="zh-CN" sz="4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50700" y="1907571"/>
            <a:ext cx="8496945" cy="769474"/>
          </a:xfrm>
          <a:prstGeom prst="rect">
            <a:avLst/>
          </a:prstGeom>
          <a:noFill/>
        </p:spPr>
        <p:txBody>
          <a:bodyPr wrap="square" lIns="91472" tIns="45736" rIns="91472" bIns="45736" rtlCol="0" anchor="ctr">
            <a:spAutoFit/>
          </a:bodyPr>
          <a:lstStyle>
            <a:defPPr>
              <a:defRPr lang="zh-CN"/>
            </a:defPPr>
            <a:lvl1pPr algn="ctr">
              <a:defRPr sz="6000" b="1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44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七彩云会员刷卡管理系统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24820" y="2884291"/>
            <a:ext cx="6148709" cy="7694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indent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3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2"/>
                </a:solidFill>
                <a:ea typeface="仿宋_GB2312" panose="02010609030101010101" pitchFamily="49" charset="-122"/>
              </a:defRPr>
            </a:lvl2pPr>
            <a:lvl3pPr marL="1143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ea typeface="宋体" panose="02010600030101010101" pitchFamily="2" charset="-122"/>
              </a:defRPr>
            </a:lvl3pPr>
            <a:lvl4pPr marL="1600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ea typeface="宋体" panose="02010600030101010101" pitchFamily="2" charset="-122"/>
              </a:defRPr>
            </a:lvl4pPr>
            <a:lvl5pPr marL="20574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项目组：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R2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班第三组</a:t>
            </a:r>
            <a:endParaRPr lang="en-US" altLang="zh-CN" sz="18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项目组成员：赖海威、吴东升、吴杰威、许晓佳、袁罗秀</a:t>
            </a:r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6570266"/>
            <a:ext cx="4876006" cy="271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b="0" dirty="0">
                <a:latin typeface="+mj-ea"/>
                <a:ea typeface="+mj-ea"/>
              </a:rPr>
              <a:t> </a:t>
            </a: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6570266"/>
            <a:ext cx="4876006" cy="271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b="0" dirty="0">
                <a:latin typeface="+mj-ea"/>
                <a:ea typeface="+mj-ea"/>
              </a:rPr>
              <a:t> </a:t>
            </a: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5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圆角矩形 30"/>
          <p:cNvSpPr/>
          <p:nvPr/>
        </p:nvSpPr>
        <p:spPr>
          <a:xfrm>
            <a:off x="5457006" y="1573726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cs typeface="+mn-ea"/>
                <a:sym typeface="+mn-lt"/>
              </a:rPr>
              <a:t>1</a:t>
            </a:r>
            <a:endParaRPr lang="zh-CN" altLang="en-US" sz="3600" dirty="0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339097" y="1573726"/>
            <a:ext cx="3744416" cy="511504"/>
            <a:chOff x="6339097" y="1573726"/>
            <a:chExt cx="3744416" cy="511504"/>
          </a:xfrm>
        </p:grpSpPr>
        <p:sp>
          <p:nvSpPr>
            <p:cNvPr id="17" name="圆角矩形 16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723350" y="1614014"/>
              <a:ext cx="2653074" cy="430928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cs typeface="+mn-ea"/>
                  <a:sym typeface="+mn-lt"/>
                </a:rPr>
                <a:t>先启阶段 （第二组）</a:t>
              </a:r>
              <a:endParaRPr lang="zh-CN" altLang="zh-CN" sz="2000" b="1" kern="1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圆角矩形 32"/>
          <p:cNvSpPr/>
          <p:nvPr/>
        </p:nvSpPr>
        <p:spPr>
          <a:xfrm>
            <a:off x="5457006" y="2410178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cs typeface="+mn-ea"/>
                <a:sym typeface="+mn-lt"/>
              </a:rPr>
              <a:t>2</a:t>
            </a:r>
            <a:endParaRPr lang="zh-CN" altLang="en-US" sz="3600" dirty="0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315199" y="2410178"/>
            <a:ext cx="3744416" cy="511504"/>
            <a:chOff x="6315199" y="2410178"/>
            <a:chExt cx="3744416" cy="511504"/>
          </a:xfrm>
        </p:grpSpPr>
        <p:sp>
          <p:nvSpPr>
            <p:cNvPr id="18" name="圆角矩形 17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747248" y="2450466"/>
              <a:ext cx="2653074" cy="430928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cs typeface="+mn-ea"/>
                  <a:sym typeface="+mn-lt"/>
                </a:rPr>
                <a:t>精化阶段 （第一组）</a:t>
              </a:r>
              <a:endParaRPr lang="zh-CN" altLang="zh-CN" sz="2000" b="1" kern="1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5457006" y="3296031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cs typeface="+mn-ea"/>
                <a:sym typeface="+mn-lt"/>
              </a:rPr>
              <a:t>3</a:t>
            </a:r>
            <a:endParaRPr lang="zh-CN" altLang="en-US" sz="3600" dirty="0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339097" y="3296031"/>
            <a:ext cx="3744416" cy="511504"/>
            <a:chOff x="6339097" y="3296031"/>
            <a:chExt cx="3744416" cy="511504"/>
          </a:xfrm>
        </p:grpSpPr>
        <p:sp>
          <p:nvSpPr>
            <p:cNvPr id="25" name="圆角矩形 24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723349" y="3336319"/>
              <a:ext cx="2736304" cy="430928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cs typeface="+mn-ea"/>
                  <a:sym typeface="+mn-lt"/>
                </a:rPr>
                <a:t>构建阶段 （第三组）</a:t>
              </a:r>
              <a:endParaRPr lang="zh-CN" altLang="zh-CN" sz="2000" b="1" kern="1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8" name="圆角矩形 37"/>
          <p:cNvSpPr/>
          <p:nvPr/>
        </p:nvSpPr>
        <p:spPr>
          <a:xfrm>
            <a:off x="5457006" y="4180903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cs typeface="+mn-ea"/>
                <a:sym typeface="+mn-lt"/>
              </a:rPr>
              <a:t>4</a:t>
            </a:r>
            <a:endParaRPr lang="zh-CN" altLang="en-US" sz="3600" dirty="0"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339097" y="4180903"/>
            <a:ext cx="3744416" cy="511504"/>
            <a:chOff x="6339097" y="4180903"/>
            <a:chExt cx="3744416" cy="511504"/>
          </a:xfrm>
        </p:grpSpPr>
        <p:sp>
          <p:nvSpPr>
            <p:cNvPr id="21" name="圆角矩形 20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723349" y="4221882"/>
              <a:ext cx="2736304" cy="430928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cs typeface="+mn-ea"/>
                  <a:sym typeface="+mn-lt"/>
                </a:rPr>
                <a:t>产品化阶段（第二组）</a:t>
              </a:r>
              <a:endParaRPr lang="zh-CN" altLang="zh-CN" sz="2000" b="1" kern="1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4519" y="2219567"/>
            <a:ext cx="2808312" cy="1354243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altLang="en-US" sz="4800" b="1" spc="200" dirty="0">
                <a:solidFill>
                  <a:schemeClr val="accent1"/>
                </a:solidFill>
                <a:cs typeface="+mn-ea"/>
                <a:sym typeface="+mn-lt"/>
              </a:rPr>
              <a:t>目录 </a:t>
            </a:r>
            <a:endParaRPr lang="en-US" altLang="zh-CN" sz="4800" b="1" spc="200" dirty="0">
              <a:solidFill>
                <a:schemeClr val="accent1"/>
              </a:solidFill>
              <a:cs typeface="+mn-ea"/>
              <a:sym typeface="+mn-lt"/>
            </a:endParaRPr>
          </a:p>
          <a:p>
            <a:pPr algn="r">
              <a:defRPr/>
            </a:pPr>
            <a:r>
              <a:rPr lang="en-US" altLang="zh-CN" sz="3200" b="1" spc="200" dirty="0">
                <a:solidFill>
                  <a:schemeClr val="accent1"/>
                </a:solidFill>
                <a:cs typeface="+mn-ea"/>
                <a:sym typeface="+mn-lt"/>
              </a:rPr>
              <a:t>CONTENTS</a:t>
            </a:r>
            <a:endParaRPr lang="zh-CN" altLang="en-US" sz="3200" b="1" spc="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" name="下箭头 1"/>
          <p:cNvSpPr/>
          <p:nvPr/>
        </p:nvSpPr>
        <p:spPr>
          <a:xfrm rot="16200000">
            <a:off x="4273122" y="2251739"/>
            <a:ext cx="576064" cy="67982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>
            <p:custDataLst>
              <p:tags r:id="rId1"/>
            </p:custDataLst>
          </p:nvPr>
        </p:nvSpPr>
        <p:spPr>
          <a:xfrm>
            <a:off x="0" y="6570266"/>
            <a:ext cx="4876006" cy="271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b="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0776843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6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24" dur="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32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40" dur="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9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400"/>
                            </p:stCondLst>
                            <p:childTnLst>
                              <p:par>
                                <p:cTn id="50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1" grpId="2" animBg="1"/>
      <p:bldP spid="33" grpId="0" animBg="1"/>
      <p:bldP spid="33" grpId="1" animBg="1"/>
      <p:bldP spid="36" grpId="0" animBg="1"/>
      <p:bldP spid="36" grpId="1" animBg="1"/>
      <p:bldP spid="38" grpId="0" animBg="1"/>
      <p:bldP spid="38" grpId="1" animBg="1"/>
      <p:bldP spid="22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DE0BEA1-742E-4D44-A87F-BCC477E9000F}"/>
              </a:ext>
            </a:extLst>
          </p:cNvPr>
          <p:cNvSpPr/>
          <p:nvPr/>
        </p:nvSpPr>
        <p:spPr>
          <a:xfrm>
            <a:off x="4077025" y="185412"/>
            <a:ext cx="3960440" cy="63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分析模型时序图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ED9FCE-5C49-4E6F-9961-00C64F89B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37" y="909514"/>
            <a:ext cx="844867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25659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1F50B7-35E2-4781-AE4F-EB24B6DE0D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677" y="243013"/>
            <a:ext cx="9681673" cy="661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53397"/>
      </p:ext>
    </p:extLst>
  </p:cSld>
  <p:clrMapOvr>
    <a:masterClrMapping/>
  </p:clrMapOvr>
  <p:transition spd="slow" advTm="0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5EEDE68-0624-4D7B-BBF5-EEE66CDF3C81}"/>
              </a:ext>
            </a:extLst>
          </p:cNvPr>
          <p:cNvSpPr/>
          <p:nvPr/>
        </p:nvSpPr>
        <p:spPr>
          <a:xfrm>
            <a:off x="4177974" y="577043"/>
            <a:ext cx="3842401" cy="46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数据库概念模型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CA19DF-901A-4BA7-BE25-B0D52EB75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7" y="1540452"/>
            <a:ext cx="7838281" cy="474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69527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DCBBD27-78BF-4E68-82D7-980C99CCD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202" y="1413570"/>
            <a:ext cx="8261945" cy="451116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9995040-91E1-44DE-B70E-28F3387BE6FA}"/>
              </a:ext>
            </a:extLst>
          </p:cNvPr>
          <p:cNvSpPr/>
          <p:nvPr/>
        </p:nvSpPr>
        <p:spPr>
          <a:xfrm>
            <a:off x="4010942" y="280504"/>
            <a:ext cx="4176464" cy="6543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数据库概念物理模型</a:t>
            </a:r>
          </a:p>
        </p:txBody>
      </p:sp>
    </p:spTree>
    <p:extLst>
      <p:ext uri="{BB962C8B-B14F-4D97-AF65-F5344CB8AC3E}">
        <p14:creationId xmlns:p14="http://schemas.microsoft.com/office/powerpoint/2010/main" val="3418380525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EAE888B-11BF-4C98-B986-45BAA5F89E08}"/>
              </a:ext>
            </a:extLst>
          </p:cNvPr>
          <p:cNvSpPr/>
          <p:nvPr/>
        </p:nvSpPr>
        <p:spPr>
          <a:xfrm>
            <a:off x="4010942" y="280504"/>
            <a:ext cx="4176464" cy="6543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界面原型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5E54B3-5301-4D58-BD8B-C9E4B0E83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156" y="1197546"/>
            <a:ext cx="619125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8695E7B-2103-422E-A29D-3383A935E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156" y="3273996"/>
            <a:ext cx="619125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4942578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B99F68D-5A83-4CD9-A861-4A7CC755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9" y="765498"/>
            <a:ext cx="239077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960B958-BD8B-46EE-ADC8-21A2D4630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759" y="3213770"/>
            <a:ext cx="61912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7191351"/>
      </p:ext>
    </p:extLst>
  </p:cSld>
  <p:clrMapOvr>
    <a:masterClrMapping/>
  </p:clrMapOvr>
  <p:transition spd="slow" advTm="0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E39C755-38E7-4A10-AE2F-0312C55CD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35" y="242367"/>
            <a:ext cx="527685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8F73BDFE-46E9-4DF4-96F3-5768A69BB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35" y="4149874"/>
            <a:ext cx="52673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CF67BA7-3179-446E-9BA0-9225F63F9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669" y="339874"/>
            <a:ext cx="5276850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2572999"/>
      </p:ext>
    </p:extLst>
  </p:cSld>
  <p:clrMapOvr>
    <a:masterClrMapping/>
  </p:clrMapOvr>
  <p:transition spd="slow" advTm="0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圆角矩形 30"/>
          <p:cNvSpPr/>
          <p:nvPr/>
        </p:nvSpPr>
        <p:spPr>
          <a:xfrm>
            <a:off x="5457006" y="1573726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cs typeface="+mn-ea"/>
                <a:sym typeface="+mn-lt"/>
              </a:rPr>
              <a:t>1</a:t>
            </a:r>
            <a:endParaRPr lang="zh-CN" altLang="en-US" sz="3600" dirty="0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339097" y="1573726"/>
            <a:ext cx="3744416" cy="511504"/>
            <a:chOff x="6339097" y="1573726"/>
            <a:chExt cx="3744416" cy="511504"/>
          </a:xfrm>
        </p:grpSpPr>
        <p:sp>
          <p:nvSpPr>
            <p:cNvPr id="17" name="圆角矩形 16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723350" y="1614014"/>
              <a:ext cx="2653074" cy="430928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cs typeface="+mn-ea"/>
                  <a:sym typeface="+mn-lt"/>
                </a:rPr>
                <a:t>先启阶段 （第二组）</a:t>
              </a:r>
              <a:endParaRPr lang="zh-CN" altLang="zh-CN" sz="2000" b="1" kern="1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圆角矩形 32"/>
          <p:cNvSpPr/>
          <p:nvPr/>
        </p:nvSpPr>
        <p:spPr>
          <a:xfrm>
            <a:off x="5457006" y="2410178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cs typeface="+mn-ea"/>
                <a:sym typeface="+mn-lt"/>
              </a:rPr>
              <a:t>2</a:t>
            </a:r>
            <a:endParaRPr lang="zh-CN" altLang="en-US" sz="3600" dirty="0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315199" y="2410178"/>
            <a:ext cx="3744416" cy="511504"/>
            <a:chOff x="6315199" y="2410178"/>
            <a:chExt cx="3744416" cy="511504"/>
          </a:xfrm>
        </p:grpSpPr>
        <p:sp>
          <p:nvSpPr>
            <p:cNvPr id="18" name="圆角矩形 17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747248" y="2450466"/>
              <a:ext cx="2653074" cy="430928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cs typeface="+mn-ea"/>
                  <a:sym typeface="+mn-lt"/>
                </a:rPr>
                <a:t>精化阶段 （第一组）</a:t>
              </a:r>
              <a:endParaRPr lang="zh-CN" altLang="zh-CN" sz="2000" b="1" kern="1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5457006" y="3296031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cs typeface="+mn-ea"/>
                <a:sym typeface="+mn-lt"/>
              </a:rPr>
              <a:t>3</a:t>
            </a:r>
            <a:endParaRPr lang="zh-CN" altLang="en-US" sz="3600" dirty="0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339097" y="3296031"/>
            <a:ext cx="3744416" cy="511504"/>
            <a:chOff x="6339097" y="3296031"/>
            <a:chExt cx="3744416" cy="511504"/>
          </a:xfrm>
        </p:grpSpPr>
        <p:sp>
          <p:nvSpPr>
            <p:cNvPr id="25" name="圆角矩形 24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723349" y="3336319"/>
              <a:ext cx="2736304" cy="430928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cs typeface="+mn-ea"/>
                  <a:sym typeface="+mn-lt"/>
                </a:rPr>
                <a:t>构建阶段 （第三组）</a:t>
              </a:r>
              <a:endParaRPr lang="zh-CN" altLang="zh-CN" sz="2000" b="1" kern="1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8" name="圆角矩形 37"/>
          <p:cNvSpPr/>
          <p:nvPr/>
        </p:nvSpPr>
        <p:spPr>
          <a:xfrm>
            <a:off x="5457006" y="4180903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cs typeface="+mn-ea"/>
                <a:sym typeface="+mn-lt"/>
              </a:rPr>
              <a:t>4</a:t>
            </a:r>
            <a:endParaRPr lang="zh-CN" altLang="en-US" sz="3600" dirty="0"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339097" y="4180903"/>
            <a:ext cx="3744416" cy="511504"/>
            <a:chOff x="6339097" y="4180903"/>
            <a:chExt cx="3744416" cy="511504"/>
          </a:xfrm>
        </p:grpSpPr>
        <p:sp>
          <p:nvSpPr>
            <p:cNvPr id="21" name="圆角矩形 20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723349" y="4221882"/>
              <a:ext cx="2736304" cy="430928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cs typeface="+mn-ea"/>
                  <a:sym typeface="+mn-lt"/>
                </a:rPr>
                <a:t>产品化阶段（第二组）</a:t>
              </a:r>
              <a:endParaRPr lang="zh-CN" altLang="zh-CN" sz="2000" b="1" kern="1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4519" y="2219567"/>
            <a:ext cx="2808312" cy="1354243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altLang="en-US" sz="4800" b="1" spc="200" dirty="0">
                <a:solidFill>
                  <a:schemeClr val="accent1"/>
                </a:solidFill>
                <a:cs typeface="+mn-ea"/>
                <a:sym typeface="+mn-lt"/>
              </a:rPr>
              <a:t>目录 </a:t>
            </a:r>
            <a:endParaRPr lang="en-US" altLang="zh-CN" sz="4800" b="1" spc="200" dirty="0">
              <a:solidFill>
                <a:schemeClr val="accent1"/>
              </a:solidFill>
              <a:cs typeface="+mn-ea"/>
              <a:sym typeface="+mn-lt"/>
            </a:endParaRPr>
          </a:p>
          <a:p>
            <a:pPr algn="r">
              <a:defRPr/>
            </a:pPr>
            <a:r>
              <a:rPr lang="en-US" altLang="zh-CN" sz="3200" b="1" spc="200" dirty="0">
                <a:solidFill>
                  <a:schemeClr val="accent1"/>
                </a:solidFill>
                <a:cs typeface="+mn-ea"/>
                <a:sym typeface="+mn-lt"/>
              </a:rPr>
              <a:t>CONTENTS</a:t>
            </a:r>
            <a:endParaRPr lang="zh-CN" altLang="en-US" sz="3200" b="1" spc="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" name="下箭头 1"/>
          <p:cNvSpPr/>
          <p:nvPr/>
        </p:nvSpPr>
        <p:spPr>
          <a:xfrm rot="16200000">
            <a:off x="4248060" y="3211869"/>
            <a:ext cx="576064" cy="67982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>
            <p:custDataLst>
              <p:tags r:id="rId1"/>
            </p:custDataLst>
          </p:nvPr>
        </p:nvSpPr>
        <p:spPr>
          <a:xfrm>
            <a:off x="0" y="6570266"/>
            <a:ext cx="4876006" cy="271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b="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5708793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6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24" dur="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32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40" dur="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9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400"/>
                            </p:stCondLst>
                            <p:childTnLst>
                              <p:par>
                                <p:cTn id="50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1" grpId="2" animBg="1"/>
      <p:bldP spid="33" grpId="0" animBg="1"/>
      <p:bldP spid="33" grpId="1" animBg="1"/>
      <p:bldP spid="36" grpId="0" animBg="1"/>
      <p:bldP spid="36" grpId="1" animBg="1"/>
      <p:bldP spid="38" grpId="0" animBg="1"/>
      <p:bldP spid="38" grpId="1" animBg="1"/>
      <p:bldP spid="22" grpId="0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A87EBA3-60D1-4540-87D0-A492F8980886}"/>
              </a:ext>
            </a:extLst>
          </p:cNvPr>
          <p:cNvSpPr/>
          <p:nvPr/>
        </p:nvSpPr>
        <p:spPr>
          <a:xfrm>
            <a:off x="3138718" y="228956"/>
            <a:ext cx="5920914" cy="9817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3600" dirty="0">
                <a:cs typeface="+mn-ea"/>
                <a:sym typeface="+mn-lt"/>
              </a:rPr>
              <a:t>项目包目录结构与总体架构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478CCD-1C0F-49C4-8FA8-3AFD4D7E4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27" y="235308"/>
            <a:ext cx="2695575" cy="6257925"/>
          </a:xfrm>
          <a:prstGeom prst="rect">
            <a:avLst/>
          </a:prstGeom>
        </p:spPr>
      </p:pic>
      <p:pic>
        <p:nvPicPr>
          <p:cNvPr id="1026" name="Picture 2" descr="https://www.showdoc.cc/server/api/common/visitfile/sign/96a58884201ee41bd63a1fac40c2e2ed?showdoc=.jpg">
            <a:extLst>
              <a:ext uri="{FF2B5EF4-FFF2-40B4-BE49-F238E27FC236}">
                <a16:creationId xmlns:a16="http://schemas.microsoft.com/office/drawing/2014/main" id="{6033F82D-BD23-4D9D-91B5-018B10751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877" y="2133650"/>
            <a:ext cx="8471474" cy="446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376628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8"/>
          <p:cNvSpPr/>
          <p:nvPr/>
        </p:nvSpPr>
        <p:spPr bwMode="auto">
          <a:xfrm>
            <a:off x="914599" y="1407542"/>
            <a:ext cx="8463605" cy="4542532"/>
          </a:xfrm>
          <a:prstGeom prst="rect">
            <a:avLst/>
          </a:prstGeom>
          <a:solidFill>
            <a:srgbClr val="FFFFFF">
              <a:alpha val="58038"/>
            </a:srgbClr>
          </a:solidFill>
          <a:ln w="25400">
            <a:solidFill>
              <a:schemeClr val="accent1"/>
            </a:solidFill>
            <a:miter lim="800000"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65" name="矩形 17"/>
          <p:cNvSpPr>
            <a:spLocks noChangeArrowheads="1"/>
          </p:cNvSpPr>
          <p:nvPr/>
        </p:nvSpPr>
        <p:spPr bwMode="auto">
          <a:xfrm>
            <a:off x="1419423" y="936054"/>
            <a:ext cx="2198141" cy="9612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sz="2000" b="1">
              <a:cs typeface="+mn-ea"/>
              <a:sym typeface="+mn-lt"/>
            </a:endParaRPr>
          </a:p>
        </p:txBody>
      </p:sp>
      <p:sp>
        <p:nvSpPr>
          <p:cNvPr id="66" name="TextBox 18"/>
          <p:cNvSpPr>
            <a:spLocks noChangeArrowheads="1"/>
          </p:cNvSpPr>
          <p:nvPr/>
        </p:nvSpPr>
        <p:spPr bwMode="auto">
          <a:xfrm>
            <a:off x="1475017" y="973971"/>
            <a:ext cx="20869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人员职责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F2CDC54-AACE-4367-83AE-E6F117C2C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973687"/>
              </p:ext>
            </p:extLst>
          </p:nvPr>
        </p:nvGraphicFramePr>
        <p:xfrm>
          <a:off x="1562671" y="2133650"/>
          <a:ext cx="7344815" cy="313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4206657667"/>
                    </a:ext>
                  </a:extLst>
                </a:gridCol>
                <a:gridCol w="2247894">
                  <a:extLst>
                    <a:ext uri="{9D8B030D-6E8A-4147-A177-3AD203B41FA5}">
                      <a16:colId xmlns:a16="http://schemas.microsoft.com/office/drawing/2014/main" val="3937984248"/>
                    </a:ext>
                  </a:extLst>
                </a:gridCol>
                <a:gridCol w="3656761">
                  <a:extLst>
                    <a:ext uri="{9D8B030D-6E8A-4147-A177-3AD203B41FA5}">
                      <a16:colId xmlns:a16="http://schemas.microsoft.com/office/drawing/2014/main" val="1247387028"/>
                    </a:ext>
                  </a:extLst>
                </a:gridCol>
              </a:tblGrid>
              <a:tr h="669034">
                <a:tc rowSpan="6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项</a:t>
                      </a:r>
                    </a:p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目</a:t>
                      </a:r>
                    </a:p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组</a:t>
                      </a:r>
                    </a:p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组</a:t>
                      </a:r>
                    </a:p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成</a:t>
                      </a:r>
                    </a:p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人</a:t>
                      </a:r>
                    </a:p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员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姓 名</a:t>
                      </a:r>
                      <a:endParaRPr lang="zh-CN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角色</a:t>
                      </a:r>
                      <a:endParaRPr lang="zh-CN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9351117"/>
                  </a:ext>
                </a:extLst>
              </a:tr>
              <a:tr h="4655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</a:rPr>
                        <a:t>吴东升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项目经理、系统分析员、系统工程师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6896953"/>
                  </a:ext>
                </a:extLst>
              </a:tr>
              <a:tr h="5935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</a:rPr>
                        <a:t>赖海威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系统分析员、系统工程师、测试工程师</a:t>
                      </a:r>
                      <a:r>
                        <a:rPr lang="zh-CN" altLang="en-US" sz="1600" kern="100" dirty="0">
                          <a:effectLst/>
                        </a:rPr>
                        <a:t>、系统架构师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2461541"/>
                  </a:ext>
                </a:extLst>
              </a:tr>
              <a:tr h="47131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</a:rPr>
                        <a:t>吴杰威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系统分析员、系统工程师、配置管理员、测试工程师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469013"/>
                  </a:ext>
                </a:extLst>
              </a:tr>
              <a:tr h="4655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</a:rPr>
                        <a:t>袁罗秀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系统分析员、系统工程师、用户界面设计员、测试工程师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66424323"/>
                  </a:ext>
                </a:extLst>
              </a:tr>
              <a:tr h="4655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许晓佳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600" kern="100" dirty="0">
                          <a:effectLst/>
                        </a:rPr>
                        <a:t>系统分析员、系统工程师、测试工程师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184599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ldLvl="0" animBg="1" autoUpdateAnimBg="0"/>
      <p:bldP spid="65" grpId="0" bldLvl="0" animBg="1" autoUpdateAnimBg="0"/>
      <p:bldP spid="66" grpId="0" bldLvl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3B37269-68D8-4B29-B2BE-4D917CDFC758}"/>
              </a:ext>
            </a:extLst>
          </p:cNvPr>
          <p:cNvSpPr/>
          <p:nvPr/>
        </p:nvSpPr>
        <p:spPr>
          <a:xfrm>
            <a:off x="3290862" y="117426"/>
            <a:ext cx="5768769" cy="8640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3600" dirty="0">
                <a:cs typeface="+mn-ea"/>
                <a:sym typeface="+mn-lt"/>
              </a:rPr>
              <a:t>统一编码规约与接口文档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E4C8FC-B99A-4949-99ED-1523FE7DE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696" y="1341562"/>
            <a:ext cx="10009112" cy="524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34619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CCB6D8-74D6-4A55-A2D5-5D3DA4994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07" y="0"/>
            <a:ext cx="7560840" cy="722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15755"/>
      </p:ext>
    </p:extLst>
  </p:cSld>
  <p:clrMapOvr>
    <a:masterClrMapping/>
  </p:clrMapOvr>
  <p:transition spd="slow" advTm="0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0E16226-A31C-402D-84B7-F8CCC0AE116C}"/>
              </a:ext>
            </a:extLst>
          </p:cNvPr>
          <p:cNvSpPr/>
          <p:nvPr/>
        </p:nvSpPr>
        <p:spPr>
          <a:xfrm>
            <a:off x="3578895" y="1773610"/>
            <a:ext cx="4801521" cy="11521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3600" dirty="0">
                <a:cs typeface="+mn-ea"/>
                <a:sym typeface="+mn-lt"/>
              </a:rPr>
              <a:t>程序实现界面</a:t>
            </a:r>
          </a:p>
        </p:txBody>
      </p:sp>
    </p:spTree>
    <p:extLst>
      <p:ext uri="{BB962C8B-B14F-4D97-AF65-F5344CB8AC3E}">
        <p14:creationId xmlns:p14="http://schemas.microsoft.com/office/powerpoint/2010/main" val="1854964360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D0590B-7FA2-4207-85D6-912421B3C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59" y="1197546"/>
            <a:ext cx="11286153" cy="518457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16B88C3-B320-4EE5-B61A-CDA5C3DE610B}"/>
              </a:ext>
            </a:extLst>
          </p:cNvPr>
          <p:cNvSpPr/>
          <p:nvPr/>
        </p:nvSpPr>
        <p:spPr>
          <a:xfrm>
            <a:off x="4154959" y="261442"/>
            <a:ext cx="3600400" cy="72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3600" dirty="0">
                <a:cs typeface="+mn-ea"/>
                <a:sym typeface="+mn-lt"/>
              </a:rPr>
              <a:t>七彩云首页</a:t>
            </a:r>
          </a:p>
        </p:txBody>
      </p:sp>
    </p:spTree>
    <p:extLst>
      <p:ext uri="{BB962C8B-B14F-4D97-AF65-F5344CB8AC3E}">
        <p14:creationId xmlns:p14="http://schemas.microsoft.com/office/powerpoint/2010/main" val="3568008803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C4B66A-A0AC-4DF9-8283-636F46189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07" y="1485578"/>
            <a:ext cx="9195519" cy="423818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A7FDEEC-0178-4065-984C-7E58CFC861AF}"/>
              </a:ext>
            </a:extLst>
          </p:cNvPr>
          <p:cNvSpPr/>
          <p:nvPr/>
        </p:nvSpPr>
        <p:spPr>
          <a:xfrm>
            <a:off x="4154959" y="261442"/>
            <a:ext cx="3600400" cy="72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3600" dirty="0">
                <a:cs typeface="+mn-ea"/>
                <a:sym typeface="+mn-lt"/>
              </a:rPr>
              <a:t>展示商家首页</a:t>
            </a:r>
          </a:p>
        </p:txBody>
      </p:sp>
    </p:spTree>
    <p:extLst>
      <p:ext uri="{BB962C8B-B14F-4D97-AF65-F5344CB8AC3E}">
        <p14:creationId xmlns:p14="http://schemas.microsoft.com/office/powerpoint/2010/main" val="181284428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B1627FC-CA2C-4100-BDE3-D54C8D072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83" y="1413570"/>
            <a:ext cx="10347647" cy="474222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B9F6549-27B2-4646-8B59-7704BC950A08}"/>
              </a:ext>
            </a:extLst>
          </p:cNvPr>
          <p:cNvSpPr/>
          <p:nvPr/>
        </p:nvSpPr>
        <p:spPr>
          <a:xfrm>
            <a:off x="4154959" y="261442"/>
            <a:ext cx="3600400" cy="72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3600" dirty="0">
                <a:cs typeface="+mn-ea"/>
                <a:sym typeface="+mn-lt"/>
              </a:rPr>
              <a:t>商家产品</a:t>
            </a:r>
          </a:p>
        </p:txBody>
      </p:sp>
    </p:spTree>
    <p:extLst>
      <p:ext uri="{BB962C8B-B14F-4D97-AF65-F5344CB8AC3E}">
        <p14:creationId xmlns:p14="http://schemas.microsoft.com/office/powerpoint/2010/main" val="1334509017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4E4528D-2DF9-45EC-9663-F69876E1DA25}"/>
              </a:ext>
            </a:extLst>
          </p:cNvPr>
          <p:cNvSpPr/>
          <p:nvPr/>
        </p:nvSpPr>
        <p:spPr>
          <a:xfrm>
            <a:off x="4154959" y="261442"/>
            <a:ext cx="3600400" cy="72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3600" dirty="0">
                <a:cs typeface="+mn-ea"/>
                <a:sym typeface="+mn-lt"/>
              </a:rPr>
              <a:t>会员登录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D51C99-721E-4A6C-B51D-887B3D96A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75" y="1125538"/>
            <a:ext cx="11067727" cy="513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20372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7B1F06D-1634-4B76-9323-2F43A908F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8" y="1341562"/>
            <a:ext cx="11012214" cy="504056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382AD8E-E433-4928-99E4-EC348905795E}"/>
              </a:ext>
            </a:extLst>
          </p:cNvPr>
          <p:cNvSpPr/>
          <p:nvPr/>
        </p:nvSpPr>
        <p:spPr>
          <a:xfrm>
            <a:off x="4154959" y="261442"/>
            <a:ext cx="4824536" cy="724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3600" dirty="0">
                <a:cs typeface="+mn-ea"/>
                <a:sym typeface="+mn-lt"/>
              </a:rPr>
              <a:t>会员维护个人资料</a:t>
            </a:r>
          </a:p>
        </p:txBody>
      </p:sp>
    </p:spTree>
    <p:extLst>
      <p:ext uri="{BB962C8B-B14F-4D97-AF65-F5344CB8AC3E}">
        <p14:creationId xmlns:p14="http://schemas.microsoft.com/office/powerpoint/2010/main" val="1600317756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47F3366-098B-4DFB-A659-A2C1E347D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91" y="981522"/>
            <a:ext cx="10779695" cy="572671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46D6A9F-7BCB-4F6A-BC82-C52653C426FE}"/>
              </a:ext>
            </a:extLst>
          </p:cNvPr>
          <p:cNvSpPr/>
          <p:nvPr/>
        </p:nvSpPr>
        <p:spPr>
          <a:xfrm>
            <a:off x="3820170" y="132106"/>
            <a:ext cx="4824536" cy="724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3600" dirty="0">
                <a:cs typeface="+mn-ea"/>
                <a:sym typeface="+mn-lt"/>
              </a:rPr>
              <a:t>会员未点评的消费</a:t>
            </a:r>
          </a:p>
        </p:txBody>
      </p:sp>
    </p:spTree>
    <p:extLst>
      <p:ext uri="{BB962C8B-B14F-4D97-AF65-F5344CB8AC3E}">
        <p14:creationId xmlns:p14="http://schemas.microsoft.com/office/powerpoint/2010/main" val="831917733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CC086BD-17F6-44E8-A3E4-6D0F403CB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27" y="1099064"/>
            <a:ext cx="10779695" cy="572671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3C8427D-2C25-4BDE-8594-F5B60E39990C}"/>
              </a:ext>
            </a:extLst>
          </p:cNvPr>
          <p:cNvSpPr/>
          <p:nvPr/>
        </p:nvSpPr>
        <p:spPr>
          <a:xfrm>
            <a:off x="4154959" y="261442"/>
            <a:ext cx="4824536" cy="724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3600" dirty="0">
                <a:cs typeface="+mn-ea"/>
                <a:sym typeface="+mn-lt"/>
              </a:rPr>
              <a:t>会员查询个人消费历史</a:t>
            </a:r>
          </a:p>
        </p:txBody>
      </p:sp>
    </p:spTree>
    <p:extLst>
      <p:ext uri="{BB962C8B-B14F-4D97-AF65-F5344CB8AC3E}">
        <p14:creationId xmlns:p14="http://schemas.microsoft.com/office/powerpoint/2010/main" val="197512689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合 118"/>
          <p:cNvGrpSpPr/>
          <p:nvPr/>
        </p:nvGrpSpPr>
        <p:grpSpPr>
          <a:xfrm>
            <a:off x="534438" y="3790084"/>
            <a:ext cx="10944224" cy="438144"/>
            <a:chOff x="534438" y="3368953"/>
            <a:chExt cx="10944224" cy="438144"/>
          </a:xfrm>
          <a:solidFill>
            <a:schemeClr val="bg1">
              <a:lumMod val="65000"/>
            </a:schemeClr>
          </a:solidFill>
        </p:grpSpPr>
        <p:sp>
          <p:nvSpPr>
            <p:cNvPr id="120" name="矩形 119"/>
            <p:cNvSpPr/>
            <p:nvPr/>
          </p:nvSpPr>
          <p:spPr>
            <a:xfrm>
              <a:off x="11049789" y="3503489"/>
              <a:ext cx="50397" cy="1690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grpSp>
          <p:nvGrpSpPr>
            <p:cNvPr id="121" name="组合 120"/>
            <p:cNvGrpSpPr/>
            <p:nvPr/>
          </p:nvGrpSpPr>
          <p:grpSpPr>
            <a:xfrm>
              <a:off x="534438" y="3368953"/>
              <a:ext cx="10944224" cy="438144"/>
              <a:chOff x="623889" y="3209929"/>
              <a:chExt cx="10944224" cy="438144"/>
            </a:xfrm>
            <a:grpFill/>
          </p:grpSpPr>
          <p:sp>
            <p:nvSpPr>
              <p:cNvPr id="122" name="矩形 121"/>
              <p:cNvSpPr/>
              <p:nvPr/>
            </p:nvSpPr>
            <p:spPr>
              <a:xfrm>
                <a:off x="623889" y="3344465"/>
                <a:ext cx="5039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123" name="矩形 122"/>
              <p:cNvSpPr/>
              <p:nvPr/>
            </p:nvSpPr>
            <p:spPr>
              <a:xfrm>
                <a:off x="717047" y="3344465"/>
                <a:ext cx="107093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124" name="矩形 123"/>
              <p:cNvSpPr/>
              <p:nvPr/>
            </p:nvSpPr>
            <p:spPr>
              <a:xfrm>
                <a:off x="866901" y="3344465"/>
                <a:ext cx="19843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1108099" y="3344465"/>
                <a:ext cx="9613876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126" name="矩形 125"/>
              <p:cNvSpPr/>
              <p:nvPr/>
            </p:nvSpPr>
            <p:spPr>
              <a:xfrm>
                <a:off x="10994902" y="3344465"/>
                <a:ext cx="107093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10759220" y="3344465"/>
                <a:ext cx="19843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128" name="等腰三角形 127"/>
              <p:cNvSpPr/>
              <p:nvPr/>
            </p:nvSpPr>
            <p:spPr>
              <a:xfrm rot="5400000">
                <a:off x="11159803" y="3239763"/>
                <a:ext cx="438144" cy="3784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29" name="肘形连接符 128"/>
          <p:cNvCxnSpPr>
            <a:stCxn id="131" idx="3"/>
            <a:endCxn id="134" idx="1"/>
          </p:cNvCxnSpPr>
          <p:nvPr/>
        </p:nvCxnSpPr>
        <p:spPr>
          <a:xfrm rot="5400000" flipH="1" flipV="1">
            <a:off x="1081169" y="3150881"/>
            <a:ext cx="752917" cy="291548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组合 129"/>
          <p:cNvGrpSpPr/>
          <p:nvPr/>
        </p:nvGrpSpPr>
        <p:grpSpPr>
          <a:xfrm>
            <a:off x="1003006" y="3673113"/>
            <a:ext cx="600395" cy="676392"/>
            <a:chOff x="1092457" y="3090803"/>
            <a:chExt cx="600395" cy="676392"/>
          </a:xfrm>
          <a:solidFill>
            <a:srgbClr val="669900"/>
          </a:solidFill>
        </p:grpSpPr>
        <p:sp>
          <p:nvSpPr>
            <p:cNvPr id="131" name="六边形 130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2" name="文本框 64"/>
            <p:cNvSpPr txBox="1"/>
            <p:nvPr/>
          </p:nvSpPr>
          <p:spPr>
            <a:xfrm>
              <a:off x="1092457" y="3186234"/>
              <a:ext cx="5778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>第一周</a:t>
              </a: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1603401" y="2482065"/>
            <a:ext cx="1413335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134" name="矩形 133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5" name="文本框 66"/>
            <p:cNvSpPr txBox="1"/>
            <p:nvPr/>
          </p:nvSpPr>
          <p:spPr>
            <a:xfrm>
              <a:off x="1853742" y="1997871"/>
              <a:ext cx="141333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先启阶段，第二组伍锦彬组完成</a:t>
              </a:r>
            </a:p>
          </p:txBody>
        </p:sp>
      </p:grpSp>
      <p:cxnSp>
        <p:nvCxnSpPr>
          <p:cNvPr id="136" name="肘形连接符 135"/>
          <p:cNvCxnSpPr>
            <a:stCxn id="138" idx="3"/>
            <a:endCxn id="141" idx="1"/>
          </p:cNvCxnSpPr>
          <p:nvPr/>
        </p:nvCxnSpPr>
        <p:spPr>
          <a:xfrm rot="5400000" flipH="1" flipV="1">
            <a:off x="5098626" y="3168678"/>
            <a:ext cx="741331" cy="244368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组合 136"/>
          <p:cNvGrpSpPr/>
          <p:nvPr/>
        </p:nvGrpSpPr>
        <p:grpSpPr>
          <a:xfrm>
            <a:off x="5055559" y="3661527"/>
            <a:ext cx="583096" cy="676392"/>
            <a:chOff x="1109756" y="3090803"/>
            <a:chExt cx="583096" cy="676392"/>
          </a:xfrm>
          <a:solidFill>
            <a:srgbClr val="669900"/>
          </a:solidFill>
        </p:grpSpPr>
        <p:sp>
          <p:nvSpPr>
            <p:cNvPr id="138" name="六边形 137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9" name="文本框 72"/>
            <p:cNvSpPr txBox="1"/>
            <p:nvPr/>
          </p:nvSpPr>
          <p:spPr>
            <a:xfrm>
              <a:off x="1114110" y="3214148"/>
              <a:ext cx="5778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>第三周</a:t>
              </a: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5591475" y="2482065"/>
            <a:ext cx="1413335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141" name="矩形 140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2" name="文本框 75"/>
            <p:cNvSpPr txBox="1"/>
            <p:nvPr/>
          </p:nvSpPr>
          <p:spPr>
            <a:xfrm>
              <a:off x="1853742" y="1997871"/>
              <a:ext cx="141333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构建阶段，我们组完成</a:t>
              </a:r>
            </a:p>
          </p:txBody>
        </p:sp>
      </p:grpSp>
      <p:cxnSp>
        <p:nvCxnSpPr>
          <p:cNvPr id="143" name="肘形连接符 142"/>
          <p:cNvCxnSpPr>
            <a:stCxn id="145" idx="3"/>
            <a:endCxn id="148" idx="1"/>
          </p:cNvCxnSpPr>
          <p:nvPr/>
        </p:nvCxnSpPr>
        <p:spPr>
          <a:xfrm rot="5400000" flipH="1" flipV="1">
            <a:off x="9311735" y="3135456"/>
            <a:ext cx="758459" cy="262212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组合 143"/>
          <p:cNvGrpSpPr/>
          <p:nvPr/>
        </p:nvGrpSpPr>
        <p:grpSpPr>
          <a:xfrm>
            <a:off x="9258571" y="3645791"/>
            <a:ext cx="592835" cy="676392"/>
            <a:chOff x="1100017" y="3090803"/>
            <a:chExt cx="592835" cy="676392"/>
          </a:xfrm>
          <a:solidFill>
            <a:srgbClr val="669900"/>
          </a:solidFill>
        </p:grpSpPr>
        <p:sp>
          <p:nvSpPr>
            <p:cNvPr id="145" name="六边形 144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6" name="文本框 79"/>
            <p:cNvSpPr txBox="1"/>
            <p:nvPr/>
          </p:nvSpPr>
          <p:spPr>
            <a:xfrm>
              <a:off x="1100017" y="3214148"/>
              <a:ext cx="5778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>第五周</a:t>
              </a:r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9822070" y="2449201"/>
            <a:ext cx="1413335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148" name="矩形 147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9" name="文本框 82"/>
            <p:cNvSpPr txBox="1"/>
            <p:nvPr/>
          </p:nvSpPr>
          <p:spPr>
            <a:xfrm>
              <a:off x="1853742" y="1997871"/>
              <a:ext cx="141333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产品化阶段，第二组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伍锦彬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组完成</a:t>
              </a:r>
            </a:p>
          </p:txBody>
        </p:sp>
      </p:grpSp>
      <p:cxnSp>
        <p:nvCxnSpPr>
          <p:cNvPr id="157" name="肘形连接符 156"/>
          <p:cNvCxnSpPr>
            <a:stCxn id="159" idx="0"/>
            <a:endCxn id="162" idx="1"/>
          </p:cNvCxnSpPr>
          <p:nvPr/>
        </p:nvCxnSpPr>
        <p:spPr>
          <a:xfrm rot="16200000" flipH="1">
            <a:off x="3491747" y="4350510"/>
            <a:ext cx="738381" cy="732059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组合 157"/>
          <p:cNvGrpSpPr/>
          <p:nvPr/>
        </p:nvGrpSpPr>
        <p:grpSpPr>
          <a:xfrm>
            <a:off x="3203360" y="3670958"/>
            <a:ext cx="583096" cy="676392"/>
            <a:chOff x="1109756" y="3090803"/>
            <a:chExt cx="583096" cy="676392"/>
          </a:xfrm>
          <a:solidFill>
            <a:srgbClr val="669900"/>
          </a:solidFill>
        </p:grpSpPr>
        <p:sp>
          <p:nvSpPr>
            <p:cNvPr id="159" name="六边形 158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0" name="文本框 93"/>
            <p:cNvSpPr txBox="1"/>
            <p:nvPr/>
          </p:nvSpPr>
          <p:spPr>
            <a:xfrm>
              <a:off x="1114109" y="3214148"/>
              <a:ext cx="5778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>第二周</a:t>
              </a:r>
            </a:p>
          </p:txBody>
        </p:sp>
      </p:grpSp>
      <p:grpSp>
        <p:nvGrpSpPr>
          <p:cNvPr id="161" name="组合 160"/>
          <p:cNvGrpSpPr/>
          <p:nvPr/>
        </p:nvGrpSpPr>
        <p:grpSpPr>
          <a:xfrm>
            <a:off x="4226967" y="4647600"/>
            <a:ext cx="1413335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162" name="矩形 161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3" name="文本框 96"/>
            <p:cNvSpPr txBox="1"/>
            <p:nvPr/>
          </p:nvSpPr>
          <p:spPr>
            <a:xfrm>
              <a:off x="1853742" y="1997871"/>
              <a:ext cx="141333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精化阶段，第一组陈嘉康组完成</a:t>
              </a:r>
            </a:p>
          </p:txBody>
        </p:sp>
      </p:grpSp>
      <p:cxnSp>
        <p:nvCxnSpPr>
          <p:cNvPr id="164" name="肘形连接符 163"/>
          <p:cNvCxnSpPr>
            <a:cxnSpLocks/>
            <a:stCxn id="166" idx="3"/>
          </p:cNvCxnSpPr>
          <p:nvPr/>
        </p:nvCxnSpPr>
        <p:spPr>
          <a:xfrm rot="16200000" flipV="1">
            <a:off x="6977889" y="2961757"/>
            <a:ext cx="657793" cy="798055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组合 164"/>
          <p:cNvGrpSpPr/>
          <p:nvPr/>
        </p:nvGrpSpPr>
        <p:grpSpPr>
          <a:xfrm>
            <a:off x="7412018" y="3689681"/>
            <a:ext cx="585342" cy="676392"/>
            <a:chOff x="1107510" y="3090803"/>
            <a:chExt cx="585342" cy="676392"/>
          </a:xfrm>
          <a:solidFill>
            <a:srgbClr val="669900"/>
          </a:solidFill>
        </p:grpSpPr>
        <p:sp>
          <p:nvSpPr>
            <p:cNvPr id="166" name="六边形 165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7" name="文本框 101"/>
            <p:cNvSpPr txBox="1"/>
            <p:nvPr/>
          </p:nvSpPr>
          <p:spPr>
            <a:xfrm>
              <a:off x="1107510" y="3228822"/>
              <a:ext cx="5778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>第四周</a:t>
              </a:r>
            </a:p>
          </p:txBody>
        </p:sp>
      </p:grpSp>
      <p:sp>
        <p:nvSpPr>
          <p:cNvPr id="65" name="矩形 64"/>
          <p:cNvSpPr/>
          <p:nvPr/>
        </p:nvSpPr>
        <p:spPr>
          <a:xfrm>
            <a:off x="4154959" y="1269554"/>
            <a:ext cx="3842401" cy="46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日程安排</a:t>
            </a: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46A338-A9E1-4623-A2B8-DF23CE913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75" y="1130212"/>
            <a:ext cx="10563671" cy="56119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242536B-9211-4FED-AB57-9D9B8FD51732}"/>
              </a:ext>
            </a:extLst>
          </p:cNvPr>
          <p:cNvSpPr/>
          <p:nvPr/>
        </p:nvSpPr>
        <p:spPr>
          <a:xfrm>
            <a:off x="4154959" y="261442"/>
            <a:ext cx="4824536" cy="724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3600" dirty="0">
                <a:cs typeface="+mn-ea"/>
                <a:sym typeface="+mn-lt"/>
              </a:rPr>
              <a:t>商家加盟</a:t>
            </a:r>
          </a:p>
        </p:txBody>
      </p:sp>
    </p:spTree>
    <p:extLst>
      <p:ext uri="{BB962C8B-B14F-4D97-AF65-F5344CB8AC3E}">
        <p14:creationId xmlns:p14="http://schemas.microsoft.com/office/powerpoint/2010/main" val="1057570664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271FE7-C9A0-4440-B778-92F887191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15" y="1146812"/>
            <a:ext cx="10707687" cy="568845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EBEC0E8-C683-4989-BA2D-E0A721174325}"/>
              </a:ext>
            </a:extLst>
          </p:cNvPr>
          <p:cNvSpPr/>
          <p:nvPr/>
        </p:nvSpPr>
        <p:spPr>
          <a:xfrm>
            <a:off x="4154959" y="261442"/>
            <a:ext cx="4824536" cy="724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3600" dirty="0">
                <a:cs typeface="+mn-ea"/>
                <a:sym typeface="+mn-lt"/>
              </a:rPr>
              <a:t>添加账号</a:t>
            </a:r>
          </a:p>
        </p:txBody>
      </p:sp>
    </p:spTree>
    <p:extLst>
      <p:ext uri="{BB962C8B-B14F-4D97-AF65-F5344CB8AC3E}">
        <p14:creationId xmlns:p14="http://schemas.microsoft.com/office/powerpoint/2010/main" val="2128882755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E571F6-A33D-489F-8866-A10A07466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59" y="1197546"/>
            <a:ext cx="10203631" cy="542067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998C8E1-8EDA-4900-85C9-733486926322}"/>
              </a:ext>
            </a:extLst>
          </p:cNvPr>
          <p:cNvSpPr/>
          <p:nvPr/>
        </p:nvSpPr>
        <p:spPr>
          <a:xfrm>
            <a:off x="4154959" y="261442"/>
            <a:ext cx="4824536" cy="724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3600" dirty="0">
                <a:cs typeface="+mn-ea"/>
                <a:sym typeface="+mn-lt"/>
              </a:rPr>
              <a:t>维护商家资料</a:t>
            </a:r>
          </a:p>
        </p:txBody>
      </p:sp>
    </p:spTree>
    <p:extLst>
      <p:ext uri="{BB962C8B-B14F-4D97-AF65-F5344CB8AC3E}">
        <p14:creationId xmlns:p14="http://schemas.microsoft.com/office/powerpoint/2010/main" val="2861817708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84A435D-2486-4BA2-A03F-744B09775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23" y="1094621"/>
            <a:ext cx="10851703" cy="576496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3A342EE-A19D-468A-BC80-6A4BB998A13C}"/>
              </a:ext>
            </a:extLst>
          </p:cNvPr>
          <p:cNvSpPr/>
          <p:nvPr/>
        </p:nvSpPr>
        <p:spPr>
          <a:xfrm>
            <a:off x="3686906" y="189434"/>
            <a:ext cx="4824536" cy="724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3600" dirty="0">
                <a:cs typeface="+mn-ea"/>
                <a:sym typeface="+mn-lt"/>
              </a:rPr>
              <a:t>会员管理</a:t>
            </a:r>
          </a:p>
        </p:txBody>
      </p:sp>
    </p:spTree>
    <p:extLst>
      <p:ext uri="{BB962C8B-B14F-4D97-AF65-F5344CB8AC3E}">
        <p14:creationId xmlns:p14="http://schemas.microsoft.com/office/powerpoint/2010/main" val="2276793847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F691032-8D33-46C4-AC58-9D4B68027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83" y="1053530"/>
            <a:ext cx="10216249" cy="542738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3564CE5-BC50-471F-AE5F-5FEBE3D55BCC}"/>
              </a:ext>
            </a:extLst>
          </p:cNvPr>
          <p:cNvSpPr/>
          <p:nvPr/>
        </p:nvSpPr>
        <p:spPr>
          <a:xfrm>
            <a:off x="3466439" y="189434"/>
            <a:ext cx="4824536" cy="724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3600" dirty="0">
                <a:cs typeface="+mn-ea"/>
                <a:sym typeface="+mn-lt"/>
              </a:rPr>
              <a:t>会员信息</a:t>
            </a:r>
          </a:p>
        </p:txBody>
      </p:sp>
    </p:spTree>
    <p:extLst>
      <p:ext uri="{BB962C8B-B14F-4D97-AF65-F5344CB8AC3E}">
        <p14:creationId xmlns:p14="http://schemas.microsoft.com/office/powerpoint/2010/main" val="1397404322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CAB9031-3436-4CEF-8808-BABE593FE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35" y="883098"/>
            <a:ext cx="11249864" cy="597649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DD19029-AFC0-4724-A058-0D16D3A4F826}"/>
              </a:ext>
            </a:extLst>
          </p:cNvPr>
          <p:cNvSpPr/>
          <p:nvPr/>
        </p:nvSpPr>
        <p:spPr>
          <a:xfrm>
            <a:off x="3866927" y="19941"/>
            <a:ext cx="4824536" cy="724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3600" dirty="0">
                <a:cs typeface="+mn-ea"/>
                <a:sym typeface="+mn-lt"/>
              </a:rPr>
              <a:t>添加商品信息</a:t>
            </a:r>
          </a:p>
        </p:txBody>
      </p:sp>
    </p:spTree>
    <p:extLst>
      <p:ext uri="{BB962C8B-B14F-4D97-AF65-F5344CB8AC3E}">
        <p14:creationId xmlns:p14="http://schemas.microsoft.com/office/powerpoint/2010/main" val="193558629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1C2F9FF-6A8C-499A-A12F-DB1CA9E74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07" y="1090754"/>
            <a:ext cx="10563671" cy="56119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ED2FA57-57B9-4E86-91E2-BC129B6B5C9A}"/>
              </a:ext>
            </a:extLst>
          </p:cNvPr>
          <p:cNvSpPr/>
          <p:nvPr/>
        </p:nvSpPr>
        <p:spPr>
          <a:xfrm>
            <a:off x="3856174" y="164087"/>
            <a:ext cx="4824536" cy="724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3600" dirty="0">
                <a:cs typeface="+mn-ea"/>
                <a:sym typeface="+mn-lt"/>
              </a:rPr>
              <a:t>管理员登录</a:t>
            </a:r>
          </a:p>
        </p:txBody>
      </p:sp>
    </p:spTree>
    <p:extLst>
      <p:ext uri="{BB962C8B-B14F-4D97-AF65-F5344CB8AC3E}">
        <p14:creationId xmlns:p14="http://schemas.microsoft.com/office/powerpoint/2010/main" val="3802142676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B8D76BD-8B5C-42A9-96B0-192FC869E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631" y="1100959"/>
            <a:ext cx="10347647" cy="54971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E764064-D6C6-4B82-AF92-FDF4270CBACE}"/>
              </a:ext>
            </a:extLst>
          </p:cNvPr>
          <p:cNvSpPr/>
          <p:nvPr/>
        </p:nvSpPr>
        <p:spPr>
          <a:xfrm>
            <a:off x="3964186" y="261442"/>
            <a:ext cx="4824536" cy="724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3600" dirty="0">
                <a:cs typeface="+mn-ea"/>
                <a:sym typeface="+mn-lt"/>
              </a:rPr>
              <a:t>查看商家状态</a:t>
            </a:r>
          </a:p>
        </p:txBody>
      </p:sp>
    </p:spTree>
    <p:extLst>
      <p:ext uri="{BB962C8B-B14F-4D97-AF65-F5344CB8AC3E}">
        <p14:creationId xmlns:p14="http://schemas.microsoft.com/office/powerpoint/2010/main" val="4083873651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20D1A54-EC6D-4C32-B506-229BEB7FE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75" y="1186040"/>
            <a:ext cx="10635679" cy="56502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F658764-3043-4FF6-BF72-D36A201317C4}"/>
              </a:ext>
            </a:extLst>
          </p:cNvPr>
          <p:cNvSpPr/>
          <p:nvPr/>
        </p:nvSpPr>
        <p:spPr>
          <a:xfrm>
            <a:off x="3866927" y="189434"/>
            <a:ext cx="4824536" cy="724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3600" dirty="0">
                <a:cs typeface="+mn-ea"/>
                <a:sym typeface="+mn-lt"/>
              </a:rPr>
              <a:t>商家审核</a:t>
            </a:r>
          </a:p>
        </p:txBody>
      </p:sp>
    </p:spTree>
    <p:extLst>
      <p:ext uri="{BB962C8B-B14F-4D97-AF65-F5344CB8AC3E}">
        <p14:creationId xmlns:p14="http://schemas.microsoft.com/office/powerpoint/2010/main" val="55420291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290863" y="781414"/>
            <a:ext cx="5165288" cy="1446582"/>
          </a:xfrm>
          <a:prstGeom prst="rect">
            <a:avLst/>
          </a:prstGeom>
          <a:noFill/>
        </p:spPr>
        <p:txBody>
          <a:bodyPr wrap="square" lIns="91472" tIns="45736" rIns="91472" bIns="45736" rtlCol="0" anchor="ctr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accent1"/>
                </a:solidFill>
                <a:cs typeface="+mn-ea"/>
                <a:sym typeface="+mn-lt"/>
              </a:rPr>
              <a:t>THANKS</a:t>
            </a:r>
            <a:r>
              <a:rPr lang="zh-CN" altLang="en-US" sz="8800" b="1" dirty="0">
                <a:solidFill>
                  <a:schemeClr val="accent1"/>
                </a:solidFill>
                <a:cs typeface="+mn-ea"/>
                <a:sym typeface="+mn-lt"/>
              </a:rPr>
              <a:t>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0623" y="2241096"/>
            <a:ext cx="2017974" cy="400142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汇报人：吴东升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30623" y="2827480"/>
            <a:ext cx="4922947" cy="400142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部门：华南农大</a:t>
            </a:r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JAVAEE</a:t>
            </a: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项目组第三小组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30623" y="3411975"/>
            <a:ext cx="3024336" cy="400142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时间：</a:t>
            </a:r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2018-08-22</a:t>
            </a:r>
            <a:endParaRPr lang="zh-CN" altLang="en-US" sz="20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圆角矩形 30"/>
          <p:cNvSpPr/>
          <p:nvPr/>
        </p:nvSpPr>
        <p:spPr>
          <a:xfrm>
            <a:off x="5457006" y="1573726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cs typeface="+mn-ea"/>
                <a:sym typeface="+mn-lt"/>
              </a:rPr>
              <a:t>1</a:t>
            </a:r>
            <a:endParaRPr lang="zh-CN" altLang="en-US" sz="3600" dirty="0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339097" y="1573726"/>
            <a:ext cx="3744416" cy="511504"/>
            <a:chOff x="6339097" y="1573726"/>
            <a:chExt cx="3744416" cy="511504"/>
          </a:xfrm>
        </p:grpSpPr>
        <p:sp>
          <p:nvSpPr>
            <p:cNvPr id="17" name="圆角矩形 16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723350" y="1614014"/>
              <a:ext cx="2653074" cy="430928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cs typeface="+mn-ea"/>
                  <a:sym typeface="+mn-lt"/>
                </a:rPr>
                <a:t>先启阶段 （第二组）</a:t>
              </a:r>
              <a:endParaRPr lang="zh-CN" altLang="zh-CN" sz="2000" b="1" kern="1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圆角矩形 32"/>
          <p:cNvSpPr/>
          <p:nvPr/>
        </p:nvSpPr>
        <p:spPr>
          <a:xfrm>
            <a:off x="5457006" y="2410178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cs typeface="+mn-ea"/>
                <a:sym typeface="+mn-lt"/>
              </a:rPr>
              <a:t>2</a:t>
            </a:r>
            <a:endParaRPr lang="zh-CN" altLang="en-US" sz="3600" dirty="0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315199" y="2410178"/>
            <a:ext cx="3744416" cy="511504"/>
            <a:chOff x="6315199" y="2410178"/>
            <a:chExt cx="3744416" cy="511504"/>
          </a:xfrm>
        </p:grpSpPr>
        <p:sp>
          <p:nvSpPr>
            <p:cNvPr id="18" name="圆角矩形 17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747248" y="2450466"/>
              <a:ext cx="2653074" cy="430928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cs typeface="+mn-ea"/>
                  <a:sym typeface="+mn-lt"/>
                </a:rPr>
                <a:t>精化阶段 （第一组）</a:t>
              </a:r>
              <a:endParaRPr lang="zh-CN" altLang="zh-CN" sz="2000" b="1" kern="1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5457006" y="3296031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cs typeface="+mn-ea"/>
                <a:sym typeface="+mn-lt"/>
              </a:rPr>
              <a:t>3</a:t>
            </a:r>
            <a:endParaRPr lang="zh-CN" altLang="en-US" sz="3600" dirty="0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339097" y="3296031"/>
            <a:ext cx="3744416" cy="511504"/>
            <a:chOff x="6339097" y="3296031"/>
            <a:chExt cx="3744416" cy="511504"/>
          </a:xfrm>
        </p:grpSpPr>
        <p:sp>
          <p:nvSpPr>
            <p:cNvPr id="25" name="圆角矩形 24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723349" y="3336319"/>
              <a:ext cx="2736304" cy="430928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cs typeface="+mn-ea"/>
                  <a:sym typeface="+mn-lt"/>
                </a:rPr>
                <a:t>构建阶段 （第三组）</a:t>
              </a:r>
              <a:endParaRPr lang="zh-CN" altLang="zh-CN" sz="2000" b="1" kern="1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8" name="圆角矩形 37"/>
          <p:cNvSpPr/>
          <p:nvPr/>
        </p:nvSpPr>
        <p:spPr>
          <a:xfrm>
            <a:off x="5457006" y="4180903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cs typeface="+mn-ea"/>
                <a:sym typeface="+mn-lt"/>
              </a:rPr>
              <a:t>4</a:t>
            </a:r>
            <a:endParaRPr lang="zh-CN" altLang="en-US" sz="3600" dirty="0"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339097" y="4180903"/>
            <a:ext cx="3744416" cy="511504"/>
            <a:chOff x="6339097" y="4180903"/>
            <a:chExt cx="3744416" cy="511504"/>
          </a:xfrm>
        </p:grpSpPr>
        <p:sp>
          <p:nvSpPr>
            <p:cNvPr id="21" name="圆角矩形 20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723349" y="4221882"/>
              <a:ext cx="2736304" cy="430928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cs typeface="+mn-ea"/>
                  <a:sym typeface="+mn-lt"/>
                </a:rPr>
                <a:t>产品化阶段（第二组）</a:t>
              </a:r>
              <a:endParaRPr lang="zh-CN" altLang="zh-CN" sz="2000" b="1" kern="1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4519" y="2219567"/>
            <a:ext cx="2808312" cy="1354243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altLang="en-US" sz="4800" b="1" spc="200" dirty="0">
                <a:solidFill>
                  <a:schemeClr val="accent1"/>
                </a:solidFill>
                <a:cs typeface="+mn-ea"/>
                <a:sym typeface="+mn-lt"/>
              </a:rPr>
              <a:t>目录 </a:t>
            </a:r>
            <a:endParaRPr lang="en-US" altLang="zh-CN" sz="4800" b="1" spc="200" dirty="0">
              <a:solidFill>
                <a:schemeClr val="accent1"/>
              </a:solidFill>
              <a:cs typeface="+mn-ea"/>
              <a:sym typeface="+mn-lt"/>
            </a:endParaRPr>
          </a:p>
          <a:p>
            <a:pPr algn="r">
              <a:defRPr/>
            </a:pPr>
            <a:r>
              <a:rPr lang="en-US" altLang="zh-CN" sz="3200" b="1" spc="200" dirty="0">
                <a:solidFill>
                  <a:schemeClr val="accent1"/>
                </a:solidFill>
                <a:cs typeface="+mn-ea"/>
                <a:sym typeface="+mn-lt"/>
              </a:rPr>
              <a:t>CONTENTS</a:t>
            </a:r>
            <a:endParaRPr lang="zh-CN" altLang="en-US" sz="3200" b="1" spc="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" name="下箭头 1"/>
          <p:cNvSpPr/>
          <p:nvPr/>
        </p:nvSpPr>
        <p:spPr>
          <a:xfrm rot="16200000">
            <a:off x="4278849" y="1505704"/>
            <a:ext cx="576064" cy="67982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6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24" dur="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32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40" dur="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9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400"/>
                            </p:stCondLst>
                            <p:childTnLst>
                              <p:par>
                                <p:cTn id="50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1" grpId="2" animBg="1"/>
      <p:bldP spid="33" grpId="0" animBg="1"/>
      <p:bldP spid="33" grpId="1" animBg="1"/>
      <p:bldP spid="36" grpId="0" animBg="1"/>
      <p:bldP spid="36" grpId="1" animBg="1"/>
      <p:bldP spid="38" grpId="0" animBg="1"/>
      <p:bldP spid="38" grpId="1" animBg="1"/>
      <p:bldP spid="22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4DB512D-F13A-45E6-A539-B244F51DD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195807"/>
              </p:ext>
            </p:extLst>
          </p:nvPr>
        </p:nvGraphicFramePr>
        <p:xfrm>
          <a:off x="2066727" y="1917626"/>
          <a:ext cx="8352929" cy="41764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7205">
                  <a:extLst>
                    <a:ext uri="{9D8B030D-6E8A-4147-A177-3AD203B41FA5}">
                      <a16:colId xmlns:a16="http://schemas.microsoft.com/office/drawing/2014/main" val="1619976580"/>
                    </a:ext>
                  </a:extLst>
                </a:gridCol>
                <a:gridCol w="2295068">
                  <a:extLst>
                    <a:ext uri="{9D8B030D-6E8A-4147-A177-3AD203B41FA5}">
                      <a16:colId xmlns:a16="http://schemas.microsoft.com/office/drawing/2014/main" val="4078707224"/>
                    </a:ext>
                  </a:extLst>
                </a:gridCol>
                <a:gridCol w="2295068">
                  <a:extLst>
                    <a:ext uri="{9D8B030D-6E8A-4147-A177-3AD203B41FA5}">
                      <a16:colId xmlns:a16="http://schemas.microsoft.com/office/drawing/2014/main" val="3779569872"/>
                    </a:ext>
                  </a:extLst>
                </a:gridCol>
                <a:gridCol w="1475588">
                  <a:extLst>
                    <a:ext uri="{9D8B030D-6E8A-4147-A177-3AD203B41FA5}">
                      <a16:colId xmlns:a16="http://schemas.microsoft.com/office/drawing/2014/main" val="2758329608"/>
                    </a:ext>
                  </a:extLst>
                </a:gridCol>
              </a:tblGrid>
              <a:tr h="219814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所属阶段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交付工件名称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工件类型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预定交付日期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8793299"/>
                  </a:ext>
                </a:extLst>
              </a:tr>
              <a:tr h="219814">
                <a:tc rowSpan="7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15950" algn="ctr"/>
                          <a:tab pos="1232535" algn="r"/>
                        </a:tabLs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zh-CN" sz="1000" dirty="0">
                        <a:effectLst/>
                      </a:endParaRP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15950" algn="ctr"/>
                          <a:tab pos="1232535" algn="r"/>
                        </a:tabLst>
                      </a:pPr>
                      <a:r>
                        <a:rPr lang="zh-CN" sz="1000" dirty="0">
                          <a:effectLst/>
                        </a:rPr>
                        <a:t>先启</a:t>
                      </a:r>
                      <a:endParaRPr lang="zh-CN" sz="1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项目开发计划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Word</a:t>
                      </a:r>
                      <a:r>
                        <a:rPr lang="zh-CN" sz="1000">
                          <a:effectLst/>
                        </a:rPr>
                        <a:t>文档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2018-07-19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2402120"/>
                  </a:ext>
                </a:extLst>
              </a:tr>
              <a:tr h="21981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配置管理计划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Word</a:t>
                      </a:r>
                      <a:r>
                        <a:rPr lang="zh-CN" sz="1000">
                          <a:effectLst/>
                        </a:rPr>
                        <a:t>文档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2018-07-26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10877"/>
                  </a:ext>
                </a:extLst>
              </a:tr>
              <a:tr h="21981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项目进度计划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甘特图</a:t>
                      </a:r>
                      <a:r>
                        <a:rPr lang="en-US" sz="1000">
                          <a:effectLst/>
                        </a:rPr>
                        <a:t>Mpp</a:t>
                      </a:r>
                      <a:r>
                        <a:rPr lang="zh-CN" sz="1000">
                          <a:effectLst/>
                        </a:rPr>
                        <a:t>工件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2018-07-19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8304408"/>
                  </a:ext>
                </a:extLst>
              </a:tr>
              <a:tr h="21981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同行评审报告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Word</a:t>
                      </a:r>
                      <a:r>
                        <a:rPr lang="zh-CN" sz="1000">
                          <a:effectLst/>
                        </a:rPr>
                        <a:t>文档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2018-07-26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31771598"/>
                  </a:ext>
                </a:extLst>
              </a:tr>
              <a:tr h="21981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软件需求规约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Word</a:t>
                      </a:r>
                      <a:r>
                        <a:rPr lang="zh-CN" sz="1000">
                          <a:effectLst/>
                        </a:rPr>
                        <a:t>文档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2018-07-26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5468493"/>
                  </a:ext>
                </a:extLst>
              </a:tr>
              <a:tr h="21981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软件实现规约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Word</a:t>
                      </a:r>
                      <a:r>
                        <a:rPr lang="zh-CN" sz="1000">
                          <a:effectLst/>
                        </a:rPr>
                        <a:t>文档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2018-07-26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8441493"/>
                  </a:ext>
                </a:extLst>
              </a:tr>
              <a:tr h="21981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测试计划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Word</a:t>
                      </a:r>
                      <a:r>
                        <a:rPr lang="zh-CN" sz="1000">
                          <a:effectLst/>
                        </a:rPr>
                        <a:t>文档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2018-07-26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7037571"/>
                  </a:ext>
                </a:extLst>
              </a:tr>
              <a:tr h="219814">
                <a:tc rowSpan="5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615950" algn="ctr"/>
                          <a:tab pos="1232535" algn="r"/>
                        </a:tabLst>
                        <a:defRPr/>
                      </a:pPr>
                      <a:endParaRPr kumimoji="0" lang="en-US" altLang="zh-CN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12192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615950" algn="ctr"/>
                          <a:tab pos="1232535" algn="r"/>
                        </a:tabLst>
                        <a:defRPr/>
                      </a:pPr>
                      <a:endParaRPr kumimoji="0" lang="en-US" altLang="zh-CN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12192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615950" algn="ctr"/>
                          <a:tab pos="1232535" algn="r"/>
                        </a:tabLst>
                        <a:defRPr/>
                      </a:pPr>
                      <a:r>
                        <a:rPr kumimoji="0" lang="zh-CN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精化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分析模型（时序图）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IBM Rational Rose</a:t>
                      </a:r>
                      <a:r>
                        <a:rPr lang="zh-CN" sz="1000">
                          <a:effectLst/>
                        </a:rPr>
                        <a:t>工件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2018-08-03</a:t>
                      </a:r>
                      <a:endParaRPr lang="zh-CN" sz="1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2882827"/>
                  </a:ext>
                </a:extLst>
              </a:tr>
              <a:tr h="21981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</a:rPr>
                        <a:t>设计模型（类图）</a:t>
                      </a:r>
                      <a:endParaRPr lang="zh-CN" sz="1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IBM Rational Rose</a:t>
                      </a:r>
                      <a:r>
                        <a:rPr lang="zh-CN" sz="1000">
                          <a:effectLst/>
                        </a:rPr>
                        <a:t>工件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2018-08-03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67649687"/>
                  </a:ext>
                </a:extLst>
              </a:tr>
              <a:tr h="21981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数据库模型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概念数据模型</a:t>
                      </a:r>
                      <a:r>
                        <a:rPr lang="en-US" sz="1000">
                          <a:effectLst/>
                        </a:rPr>
                        <a:t> CMD </a:t>
                      </a:r>
                      <a:r>
                        <a:rPr lang="zh-CN" sz="1000">
                          <a:effectLst/>
                        </a:rPr>
                        <a:t>工件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2018-08-03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6769695"/>
                  </a:ext>
                </a:extLst>
              </a:tr>
              <a:tr h="21981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数据库设计说明书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Word</a:t>
                      </a:r>
                      <a:r>
                        <a:rPr lang="zh-CN" sz="1000">
                          <a:effectLst/>
                        </a:rPr>
                        <a:t>文档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2018-08-03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65790365"/>
                  </a:ext>
                </a:extLst>
              </a:tr>
              <a:tr h="21981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界面原型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Word</a:t>
                      </a:r>
                      <a:r>
                        <a:rPr lang="zh-CN" sz="1000">
                          <a:effectLst/>
                        </a:rPr>
                        <a:t>文档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2018-08-03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22842920"/>
                  </a:ext>
                </a:extLst>
              </a:tr>
              <a:tr h="219814">
                <a:tc rowSpan="2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构建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软件代码工程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Web</a:t>
                      </a:r>
                      <a:r>
                        <a:rPr lang="zh-CN" sz="1000">
                          <a:effectLst/>
                        </a:rPr>
                        <a:t>应用程序源代码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2018-08-17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7729662"/>
                  </a:ext>
                </a:extLst>
              </a:tr>
              <a:tr h="21981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测试分析报告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Word</a:t>
                      </a:r>
                      <a:r>
                        <a:rPr lang="zh-CN" sz="1000">
                          <a:effectLst/>
                        </a:rPr>
                        <a:t>文档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2018-08-17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5877019"/>
                  </a:ext>
                </a:extLst>
              </a:tr>
              <a:tr h="219814">
                <a:tc rowSpan="3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产品化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项目开发总结报告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Word</a:t>
                      </a:r>
                      <a:r>
                        <a:rPr lang="zh-CN" sz="1000">
                          <a:effectLst/>
                        </a:rPr>
                        <a:t>文档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2018-08-22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72741603"/>
                  </a:ext>
                </a:extLst>
              </a:tr>
              <a:tr h="21981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用户使用手册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Word</a:t>
                      </a:r>
                      <a:r>
                        <a:rPr lang="zh-CN" sz="1000">
                          <a:effectLst/>
                        </a:rPr>
                        <a:t>文档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2018-08-22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26312898"/>
                  </a:ext>
                </a:extLst>
              </a:tr>
              <a:tr h="21981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产品安装手册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Word</a:t>
                      </a:r>
                      <a:r>
                        <a:rPr lang="zh-CN" sz="1000">
                          <a:effectLst/>
                        </a:rPr>
                        <a:t>文档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2018-08-22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228246"/>
                  </a:ext>
                </a:extLst>
              </a:tr>
              <a:tr h="219814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整个开发过程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项目阶段评审报告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Word</a:t>
                      </a:r>
                      <a:r>
                        <a:rPr lang="zh-CN" sz="1000">
                          <a:effectLst/>
                        </a:rPr>
                        <a:t>文档</a:t>
                      </a:r>
                      <a:endParaRPr lang="zh-CN" sz="1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2018-08-22</a:t>
                      </a:r>
                      <a:endParaRPr lang="zh-CN" sz="1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07753815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80A3BAC7-214C-4A81-AD34-0B7EB5E00FB1}"/>
              </a:ext>
            </a:extLst>
          </p:cNvPr>
          <p:cNvSpPr/>
          <p:nvPr/>
        </p:nvSpPr>
        <p:spPr>
          <a:xfrm>
            <a:off x="1850703" y="18943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先启阶段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ACED71C-08BB-446A-AC0A-2BE2C64403CA}"/>
              </a:ext>
            </a:extLst>
          </p:cNvPr>
          <p:cNvSpPr/>
          <p:nvPr/>
        </p:nvSpPr>
        <p:spPr>
          <a:xfrm>
            <a:off x="4875039" y="1052534"/>
            <a:ext cx="3842401" cy="46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开发计划时间表</a:t>
            </a:r>
          </a:p>
        </p:txBody>
      </p:sp>
    </p:spTree>
    <p:extLst>
      <p:ext uri="{BB962C8B-B14F-4D97-AF65-F5344CB8AC3E}">
        <p14:creationId xmlns:p14="http://schemas.microsoft.com/office/powerpoint/2010/main" val="1410549321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97E7DB6-72AF-490A-9FA0-2EF924FBF915}"/>
              </a:ext>
            </a:extLst>
          </p:cNvPr>
          <p:cNvSpPr/>
          <p:nvPr/>
        </p:nvSpPr>
        <p:spPr>
          <a:xfrm>
            <a:off x="1850703" y="18943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先启阶段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96BDB0-E3E5-463A-BE71-1DDCA36F743C}"/>
              </a:ext>
            </a:extLst>
          </p:cNvPr>
          <p:cNvSpPr/>
          <p:nvPr/>
        </p:nvSpPr>
        <p:spPr>
          <a:xfrm>
            <a:off x="4226967" y="800506"/>
            <a:ext cx="3842401" cy="46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开发进度计划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03B964-A9B7-4903-B564-D627FC88B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55" y="1509257"/>
            <a:ext cx="10491663" cy="457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67594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E58087C0-9887-4B16-A61D-8FBB6BC5D9E6}"/>
              </a:ext>
            </a:extLst>
          </p:cNvPr>
          <p:cNvSpPr/>
          <p:nvPr/>
        </p:nvSpPr>
        <p:spPr>
          <a:xfrm>
            <a:off x="3517298" y="251562"/>
            <a:ext cx="3842401" cy="46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用例图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986DF9-35ED-4184-987D-6DC75E6D8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7" y="1005681"/>
            <a:ext cx="78962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0076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12C218-65E3-4213-BBDA-C03C05944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83" y="1341562"/>
            <a:ext cx="6591300" cy="50387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4857319-42F2-425E-B6E7-6B62DE1CDC52}"/>
              </a:ext>
            </a:extLst>
          </p:cNvPr>
          <p:cNvSpPr/>
          <p:nvPr/>
        </p:nvSpPr>
        <p:spPr>
          <a:xfrm>
            <a:off x="3578895" y="479301"/>
            <a:ext cx="3842401" cy="46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用例图</a:t>
            </a:r>
          </a:p>
        </p:txBody>
      </p:sp>
    </p:spTree>
    <p:extLst>
      <p:ext uri="{BB962C8B-B14F-4D97-AF65-F5344CB8AC3E}">
        <p14:creationId xmlns:p14="http://schemas.microsoft.com/office/powerpoint/2010/main" val="386029229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3DACC23-4784-40C3-A8ED-64978479E438}"/>
              </a:ext>
            </a:extLst>
          </p:cNvPr>
          <p:cNvSpPr/>
          <p:nvPr/>
        </p:nvSpPr>
        <p:spPr>
          <a:xfrm>
            <a:off x="3794919" y="909514"/>
            <a:ext cx="3842401" cy="46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系统测试用例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D4BE81-FADD-4692-AF4D-781DA6A375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95" y="2061642"/>
            <a:ext cx="4065017" cy="32079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AD7A67-A2EC-4DA0-BB1F-641E0548E0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853" y="2061642"/>
            <a:ext cx="3929098" cy="32079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88305A-919E-4084-9E88-3A97AD471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618" y="2055254"/>
            <a:ext cx="4145327" cy="303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6374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0r3ngej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0r3ngej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0r3ngej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0r3ngejb"/>
</p:tagLst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画廊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554</TotalTime>
  <Words>488</Words>
  <Application>Microsoft Office PowerPoint</Application>
  <PresentationFormat>自定义</PresentationFormat>
  <Paragraphs>175</Paragraphs>
  <Slides>39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等线</vt:lpstr>
      <vt:lpstr>等线 Light</vt:lpstr>
      <vt:lpstr>宋体</vt:lpstr>
      <vt:lpstr>微软雅黑</vt:lpstr>
      <vt:lpstr>Arial</vt:lpstr>
      <vt:lpstr>Arial Black</vt:lpstr>
      <vt:lpstr>Calibri</vt:lpstr>
      <vt:lpstr>Century Gothic</vt:lpstr>
      <vt:lpstr>Times New Roman</vt:lpstr>
      <vt:lpstr>画廊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彩色多边形</dc:title>
  <dc:creator>第一PPT</dc:creator>
  <cp:keywords>www.1ppt.com</cp:keywords>
  <cp:lastModifiedBy>lenovo</cp:lastModifiedBy>
  <cp:revision>189</cp:revision>
  <dcterms:created xsi:type="dcterms:W3CDTF">2014-08-23T07:50:00Z</dcterms:created>
  <dcterms:modified xsi:type="dcterms:W3CDTF">2018-08-23T13:32:45Z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2052-10.1.0.6029</vt:lpwstr>
  </property>
</Properties>
</file>